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6" r:id="rId4"/>
    <p:sldId id="264" r:id="rId5"/>
    <p:sldId id="260" r:id="rId6"/>
    <p:sldId id="261" r:id="rId7"/>
    <p:sldId id="2374" r:id="rId8"/>
    <p:sldId id="2379" r:id="rId9"/>
    <p:sldId id="2378" r:id="rId10"/>
    <p:sldId id="2381" r:id="rId11"/>
    <p:sldId id="2382" r:id="rId12"/>
    <p:sldId id="2383" r:id="rId13"/>
    <p:sldId id="2377" r:id="rId14"/>
    <p:sldId id="2376" r:id="rId15"/>
    <p:sldId id="2371" r:id="rId16"/>
    <p:sldId id="2385" r:id="rId17"/>
    <p:sldId id="2389" r:id="rId18"/>
    <p:sldId id="2387" r:id="rId19"/>
    <p:sldId id="2386" r:id="rId20"/>
    <p:sldId id="2388" r:id="rId21"/>
    <p:sldId id="2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4660"/>
  </p:normalViewPr>
  <p:slideViewPr>
    <p:cSldViewPr snapToGrid="0">
      <p:cViewPr>
        <p:scale>
          <a:sx n="75" d="100"/>
          <a:sy n="75" d="100"/>
        </p:scale>
        <p:origin x="32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107F7-4A73-486D-AE7A-3E4F81F32B74}"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3B7A9-8747-46E4-BF3E-ABA3205ABEB3}" type="slidenum">
              <a:rPr lang="en-US" smtClean="0"/>
              <a:t>‹#›</a:t>
            </a:fld>
            <a:endParaRPr lang="en-US"/>
          </a:p>
        </p:txBody>
      </p:sp>
    </p:spTree>
    <p:extLst>
      <p:ext uri="{BB962C8B-B14F-4D97-AF65-F5344CB8AC3E}">
        <p14:creationId xmlns:p14="http://schemas.microsoft.com/office/powerpoint/2010/main" val="3116619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478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03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B335-94FF-4C47-A9DC-DCC03D0CD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892FE7-3C6C-46C2-8D48-105574282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6016EC-C3FB-4DA7-AD4A-72599DE727FC}"/>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5" name="Footer Placeholder 4">
            <a:extLst>
              <a:ext uri="{FF2B5EF4-FFF2-40B4-BE49-F238E27FC236}">
                <a16:creationId xmlns:a16="http://schemas.microsoft.com/office/drawing/2014/main" id="{0ECD0016-9F66-4B59-927A-65EC05417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1DC6C-F659-402F-9DD2-E08D45BED155}"/>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13026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8756-D266-4268-9968-6E9059FED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B667C6-AC09-47F4-AE9E-FAEE016966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C87C0-0A6F-42A4-A9B1-8AE4D3E68AAE}"/>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5" name="Footer Placeholder 4">
            <a:extLst>
              <a:ext uri="{FF2B5EF4-FFF2-40B4-BE49-F238E27FC236}">
                <a16:creationId xmlns:a16="http://schemas.microsoft.com/office/drawing/2014/main" id="{9126BC92-B80A-432C-ADD1-C03A6CA68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23821-58E9-426E-B16D-E65FEB8D29C0}"/>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344235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70FFC8-837B-4AB6-A22C-FC72EE3953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306E03-8FDD-416B-AE88-16A1132C39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F24A05-5196-48DF-B27E-B3B6F6172A07}"/>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5" name="Footer Placeholder 4">
            <a:extLst>
              <a:ext uri="{FF2B5EF4-FFF2-40B4-BE49-F238E27FC236}">
                <a16:creationId xmlns:a16="http://schemas.microsoft.com/office/drawing/2014/main" id="{D0087669-6850-44B6-9A6E-7BCBC3195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816AF-D111-40A8-8C1A-D8B37519C110}"/>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2660647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genda_1Column_SYellow">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247317-103B-4893-A263-93D3E7A0BB87}"/>
              </a:ext>
            </a:extLst>
          </p:cNvPr>
          <p:cNvSpPr/>
          <p:nvPr userDrawn="1"/>
        </p:nvSpPr>
        <p:spPr>
          <a:xfrm>
            <a:off x="0" y="325602"/>
            <a:ext cx="12192000" cy="6858000"/>
          </a:xfrm>
          <a:prstGeom prst="rect">
            <a:avLst/>
          </a:prstGeom>
          <a:solidFill>
            <a:schemeClr val="tx1"/>
          </a:solid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800"/>
          </a:p>
        </p:txBody>
      </p:sp>
      <p:sp>
        <p:nvSpPr>
          <p:cNvPr id="9" name="Text Placeholder 8"/>
          <p:cNvSpPr>
            <a:spLocks noGrp="1"/>
          </p:cNvSpPr>
          <p:nvPr>
            <p:ph type="body" sz="quarter" idx="30" hasCustomPrompt="1"/>
          </p:nvPr>
        </p:nvSpPr>
        <p:spPr>
          <a:xfrm>
            <a:off x="2318658" y="1269500"/>
            <a:ext cx="9514604"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alpha val="50000"/>
                  </a:schemeClr>
                </a:solidFill>
              </a:defRPr>
            </a:lvl1pPr>
            <a:lvl2pPr marL="355500" indent="-355500">
              <a:buFont typeface="Arial" panose="020B0604020202020204" pitchFamily="34" charset="0"/>
              <a:buChar char="█"/>
              <a:defRPr sz="1800" b="1" baseline="0">
                <a:solidFill>
                  <a:schemeClr val="bg1"/>
                </a:solidFill>
              </a:defRPr>
            </a:lvl2pPr>
          </a:lstStyle>
          <a:p>
            <a:r>
              <a:rPr lang="en-US" sz="1800"/>
              <a:t>INSERT ITEM AT 18PT MINIMUM 16PT, </a:t>
            </a:r>
            <a:r>
              <a:rPr lang="en-AU" sz="1800"/>
              <a:t>CURRENT AT 100% WHITE, OTHERS RIGHT CLICK &gt; FORMAT TEXT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a:p>
            <a:r>
              <a:rPr lang="en-AU">
                <a:solidFill>
                  <a:schemeClr val="bg1">
                    <a:alpha val="50000"/>
                  </a:schemeClr>
                </a:solidFill>
              </a:rPr>
              <a:t>OTHER ITEM right-click &gt; Format Text Effects &gt; 50% TRANSP</a:t>
            </a:r>
          </a:p>
        </p:txBody>
      </p:sp>
      <p:sp>
        <p:nvSpPr>
          <p:cNvPr id="7" name="Slide Number Placeholder 4">
            <a:extLst>
              <a:ext uri="{FF2B5EF4-FFF2-40B4-BE49-F238E27FC236}">
                <a16:creationId xmlns:a16="http://schemas.microsoft.com/office/drawing/2014/main" id="{C1A52892-F12A-4723-8CF2-FBDF52F0678F}"/>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rgbClr val="C0C0C0"/>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a:p>
        </p:txBody>
      </p:sp>
      <p:sp>
        <p:nvSpPr>
          <p:cNvPr id="8" name="Footer Placeholder 3">
            <a:extLst>
              <a:ext uri="{FF2B5EF4-FFF2-40B4-BE49-F238E27FC236}">
                <a16:creationId xmlns:a16="http://schemas.microsoft.com/office/drawing/2014/main" id="{42EED4B9-A589-4ABF-BD17-0A0D262FEA12}"/>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rgbClr val="C0C0C0"/>
                </a:solidFill>
                <a:latin typeface="+mn-lt"/>
                <a:ea typeface="Roboto Light" panose="02000000000000000000" pitchFamily="2" charset="0"/>
                <a:cs typeface="Gotham Medium" pitchFamily="2" charset="0"/>
              </a:defRPr>
            </a:lvl1pPr>
          </a:lstStyle>
          <a:p>
            <a:r>
              <a:rPr lang="en-US"/>
              <a:t>Copyright © 2019 Liquid Studio The Netherlands. All rights reserved.</a:t>
            </a:r>
          </a:p>
        </p:txBody>
      </p:sp>
    </p:spTree>
    <p:extLst>
      <p:ext uri="{BB962C8B-B14F-4D97-AF65-F5344CB8AC3E}">
        <p14:creationId xmlns:p14="http://schemas.microsoft.com/office/powerpoint/2010/main" val="263962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98FE-88C1-42F8-BB65-7EF9328E1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2A1C4-E32E-4E8A-8BAE-CEFAD0DB0C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63CD2-37C9-465F-A9D4-B923971D1439}"/>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5" name="Footer Placeholder 4">
            <a:extLst>
              <a:ext uri="{FF2B5EF4-FFF2-40B4-BE49-F238E27FC236}">
                <a16:creationId xmlns:a16="http://schemas.microsoft.com/office/drawing/2014/main" id="{6DB2A7F2-EB97-4A0D-A62D-C7C8365DB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3DB0E-2246-4FFB-98A9-895129A0F02B}"/>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24067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8F99-05AB-4A55-99F6-042D4DFCF8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45EF47-7064-45BC-8428-8C4F82F89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A38B5E-D95D-4DE0-8F99-A156A8A3A85B}"/>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5" name="Footer Placeholder 4">
            <a:extLst>
              <a:ext uri="{FF2B5EF4-FFF2-40B4-BE49-F238E27FC236}">
                <a16:creationId xmlns:a16="http://schemas.microsoft.com/office/drawing/2014/main" id="{9F7216B6-7B40-455E-B14A-748107853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1839-F30C-4547-963C-70B506865339}"/>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171734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019C-512E-4F26-9201-47992BE895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62908-1F82-4427-958B-348EED9222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AE470E-EF20-4630-B3E8-3E18D2EB6B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EE733A-CDA0-491C-93E4-F385DB016DF9}"/>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6" name="Footer Placeholder 5">
            <a:extLst>
              <a:ext uri="{FF2B5EF4-FFF2-40B4-BE49-F238E27FC236}">
                <a16:creationId xmlns:a16="http://schemas.microsoft.com/office/drawing/2014/main" id="{9E77665B-A43B-4EF8-870A-8F1DC68D11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D69A7-7D61-4F23-984F-C9B2E920200F}"/>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447416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264-D13B-407F-9797-3BD3B7A18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683A64-77AC-4B7F-83C7-BA80D58BF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96B32-8CFB-4E4D-886F-A3493C8CBF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ECEBB9-F9F0-4B60-BC96-8B6056822B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3199F2-AF05-4E86-8B50-51FD3F2FAB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E4B728-534A-4FE3-AF8A-EF9C3F7F98E5}"/>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8" name="Footer Placeholder 7">
            <a:extLst>
              <a:ext uri="{FF2B5EF4-FFF2-40B4-BE49-F238E27FC236}">
                <a16:creationId xmlns:a16="http://schemas.microsoft.com/office/drawing/2014/main" id="{2B832A2B-2D66-496C-AC20-42E878B294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0D862-AD65-4253-BD0A-C69A4E275073}"/>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1866238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61CF-6C9D-4A20-A126-3F1698A22E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F3F299-24A1-4D8F-AEDA-2EC1EAF4D482}"/>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4" name="Footer Placeholder 3">
            <a:extLst>
              <a:ext uri="{FF2B5EF4-FFF2-40B4-BE49-F238E27FC236}">
                <a16:creationId xmlns:a16="http://schemas.microsoft.com/office/drawing/2014/main" id="{9D68D46B-D951-4D4C-86AE-9C6B4D992B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EB2076-5E3C-473C-858F-5A0476D6C2FA}"/>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17697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E90A90-D0B8-4404-B262-1654442E55F9}"/>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3" name="Footer Placeholder 2">
            <a:extLst>
              <a:ext uri="{FF2B5EF4-FFF2-40B4-BE49-F238E27FC236}">
                <a16:creationId xmlns:a16="http://schemas.microsoft.com/office/drawing/2014/main" id="{CF8BDFAD-7E49-4791-B608-5CB816DB0F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3F585B-7D8A-4F86-AA34-97CA6572C890}"/>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1697836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0C5F-F217-42F5-85BE-9EABE4472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E8903-9B90-4892-8876-3640D8386E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0D2391-F8C5-4B17-A56C-E4AFE1A74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1FD01-86E8-4862-9A27-9099DF9A8750}"/>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6" name="Footer Placeholder 5">
            <a:extLst>
              <a:ext uri="{FF2B5EF4-FFF2-40B4-BE49-F238E27FC236}">
                <a16:creationId xmlns:a16="http://schemas.microsoft.com/office/drawing/2014/main" id="{544BA2DB-BDEF-45B3-AC6B-1FEDF5D80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C1DDA-1E51-486F-918E-5A3F806CD26A}"/>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363610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157E-59CC-4750-99B3-413AEC245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9ABBF9-DE46-4771-A61A-74AAC64AFC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0132BA-0199-40DA-ABC3-CF31DD50E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BB2D5-CC9C-43AE-993D-083BEABB72EC}"/>
              </a:ext>
            </a:extLst>
          </p:cNvPr>
          <p:cNvSpPr>
            <a:spLocks noGrp="1"/>
          </p:cNvSpPr>
          <p:nvPr>
            <p:ph type="dt" sz="half" idx="10"/>
          </p:nvPr>
        </p:nvSpPr>
        <p:spPr/>
        <p:txBody>
          <a:bodyPr/>
          <a:lstStyle/>
          <a:p>
            <a:fld id="{1148C62E-1AFD-4896-BF50-C76559CE723D}" type="datetimeFigureOut">
              <a:rPr lang="en-US" smtClean="0"/>
              <a:t>1/19/2022</a:t>
            </a:fld>
            <a:endParaRPr lang="en-US"/>
          </a:p>
        </p:txBody>
      </p:sp>
      <p:sp>
        <p:nvSpPr>
          <p:cNvPr id="6" name="Footer Placeholder 5">
            <a:extLst>
              <a:ext uri="{FF2B5EF4-FFF2-40B4-BE49-F238E27FC236}">
                <a16:creationId xmlns:a16="http://schemas.microsoft.com/office/drawing/2014/main" id="{CA03F09F-ED22-4907-B6A8-DBD8D8BDB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BB47C-F44C-470B-B1BE-61805B79AFD6}"/>
              </a:ext>
            </a:extLst>
          </p:cNvPr>
          <p:cNvSpPr>
            <a:spLocks noGrp="1"/>
          </p:cNvSpPr>
          <p:nvPr>
            <p:ph type="sldNum" sz="quarter" idx="12"/>
          </p:nvPr>
        </p:nvSpPr>
        <p:spPr/>
        <p:txBody>
          <a:bodyPr/>
          <a:lstStyle/>
          <a:p>
            <a:fld id="{B4A73124-E2FE-443E-A28B-8932842D8FF3}" type="slidenum">
              <a:rPr lang="en-US" smtClean="0"/>
              <a:t>‹#›</a:t>
            </a:fld>
            <a:endParaRPr lang="en-US"/>
          </a:p>
        </p:txBody>
      </p:sp>
    </p:spTree>
    <p:extLst>
      <p:ext uri="{BB962C8B-B14F-4D97-AF65-F5344CB8AC3E}">
        <p14:creationId xmlns:p14="http://schemas.microsoft.com/office/powerpoint/2010/main" val="163496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FE381E-47A6-4312-9D88-07A08C2E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434310-407D-4745-951C-A9544268E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F77E3-34F7-4AE8-AB3E-195EF74C47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8C62E-1AFD-4896-BF50-C76559CE723D}" type="datetimeFigureOut">
              <a:rPr lang="en-US" smtClean="0"/>
              <a:t>1/19/2022</a:t>
            </a:fld>
            <a:endParaRPr lang="en-US"/>
          </a:p>
        </p:txBody>
      </p:sp>
      <p:sp>
        <p:nvSpPr>
          <p:cNvPr id="5" name="Footer Placeholder 4">
            <a:extLst>
              <a:ext uri="{FF2B5EF4-FFF2-40B4-BE49-F238E27FC236}">
                <a16:creationId xmlns:a16="http://schemas.microsoft.com/office/drawing/2014/main" id="{54E63232-5857-4038-8402-CD354AFE80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09F757-1600-4A6E-8570-D7DD1EE619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73124-E2FE-443E-A28B-8932842D8FF3}" type="slidenum">
              <a:rPr lang="en-US" smtClean="0"/>
              <a:t>‹#›</a:t>
            </a:fld>
            <a:endParaRPr lang="en-US"/>
          </a:p>
        </p:txBody>
      </p:sp>
    </p:spTree>
    <p:extLst>
      <p:ext uri="{BB962C8B-B14F-4D97-AF65-F5344CB8AC3E}">
        <p14:creationId xmlns:p14="http://schemas.microsoft.com/office/powerpoint/2010/main" val="247336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735DC3-D331-4628-9D3D-75F9F3FBF263}"/>
              </a:ext>
            </a:extLst>
          </p:cNvPr>
          <p:cNvPicPr>
            <a:picLocks noChangeAspect="1"/>
          </p:cNvPicPr>
          <p:nvPr/>
        </p:nvPicPr>
        <p:blipFill rotWithShape="1">
          <a:blip r:embed="rId2"/>
          <a:srcRect r="-1" b="18169"/>
          <a:stretch/>
        </p:blipFill>
        <p:spPr>
          <a:xfrm>
            <a:off x="20" y="-5475"/>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5" name="Picture 34" descr="A picture containing drawing&#10;&#10;Description automatically generated">
            <a:extLst>
              <a:ext uri="{FF2B5EF4-FFF2-40B4-BE49-F238E27FC236}">
                <a16:creationId xmlns:a16="http://schemas.microsoft.com/office/drawing/2014/main" id="{265B8CA4-3FD1-4684-86AD-6615DA1C7237}"/>
              </a:ext>
            </a:extLst>
          </p:cNvPr>
          <p:cNvPicPr>
            <a:picLocks noChangeAspect="1"/>
          </p:cNvPicPr>
          <p:nvPr/>
        </p:nvPicPr>
        <p:blipFill>
          <a:blip r:embed="rId3"/>
          <a:stretch>
            <a:fillRect/>
          </a:stretch>
        </p:blipFill>
        <p:spPr>
          <a:xfrm>
            <a:off x="11233500" y="6429080"/>
            <a:ext cx="958480" cy="428920"/>
          </a:xfrm>
          <a:prstGeom prst="rect">
            <a:avLst/>
          </a:prstGeom>
        </p:spPr>
      </p:pic>
      <p:pic>
        <p:nvPicPr>
          <p:cNvPr id="12" name="Picture 11">
            <a:extLst>
              <a:ext uri="{FF2B5EF4-FFF2-40B4-BE49-F238E27FC236}">
                <a16:creationId xmlns:a16="http://schemas.microsoft.com/office/drawing/2014/main" id="{D32C7DCE-0F3D-431B-BF36-77CB439DE1D2}"/>
              </a:ext>
            </a:extLst>
          </p:cNvPr>
          <p:cNvPicPr>
            <a:picLocks noChangeAspect="1"/>
          </p:cNvPicPr>
          <p:nvPr/>
        </p:nvPicPr>
        <p:blipFill>
          <a:blip r:embed="rId4"/>
          <a:stretch>
            <a:fillRect/>
          </a:stretch>
        </p:blipFill>
        <p:spPr>
          <a:xfrm>
            <a:off x="8628360" y="0"/>
            <a:ext cx="3563620" cy="1239520"/>
          </a:xfrm>
          <a:prstGeom prst="rect">
            <a:avLst/>
          </a:prstGeom>
        </p:spPr>
      </p:pic>
      <p:sp>
        <p:nvSpPr>
          <p:cNvPr id="25" name="TextBox 24">
            <a:extLst>
              <a:ext uri="{FF2B5EF4-FFF2-40B4-BE49-F238E27FC236}">
                <a16:creationId xmlns:a16="http://schemas.microsoft.com/office/drawing/2014/main" id="{24F558FE-D595-4BFB-8BF2-2CE73E547E3E}"/>
              </a:ext>
            </a:extLst>
          </p:cNvPr>
          <p:cNvSpPr txBox="1"/>
          <p:nvPr/>
        </p:nvSpPr>
        <p:spPr>
          <a:xfrm>
            <a:off x="8188869" y="1940579"/>
            <a:ext cx="4104640" cy="2831544"/>
          </a:xfrm>
          <a:prstGeom prst="rect">
            <a:avLst/>
          </a:prstGeom>
          <a:noFill/>
        </p:spPr>
        <p:txBody>
          <a:bodyPr wrap="square" rtlCol="0">
            <a:spAutoFit/>
          </a:bodyPr>
          <a:lstStyle/>
          <a:p>
            <a:r>
              <a:rPr lang="en-US" b="1" u="sng" dirty="0"/>
              <a:t>AGENDA</a:t>
            </a:r>
            <a:r>
              <a:rPr lang="en-US" sz="1400" dirty="0"/>
              <a:t>:   DEVOPS CULTURE / METHODOLOGY</a:t>
            </a:r>
          </a:p>
          <a:p>
            <a:endParaRPr lang="en-US" sz="1400" dirty="0"/>
          </a:p>
          <a:p>
            <a:pPr marL="285750" indent="-285750">
              <a:buFont typeface="Arial" panose="020B0604020202020204" pitchFamily="34" charset="0"/>
              <a:buChar char="•"/>
            </a:pPr>
            <a:r>
              <a:rPr lang="en-US" sz="1000" dirty="0"/>
              <a:t>What is DevOps?</a:t>
            </a:r>
          </a:p>
          <a:p>
            <a:pPr marL="285750" indent="-285750">
              <a:buFont typeface="Arial" panose="020B0604020202020204" pitchFamily="34" charset="0"/>
              <a:buChar char="•"/>
            </a:pPr>
            <a:r>
              <a:rPr lang="en-US" sz="1000" dirty="0"/>
              <a:t>Why do I need DevOps?</a:t>
            </a:r>
          </a:p>
          <a:p>
            <a:pPr marL="285750" indent="-285750">
              <a:buFont typeface="Arial" panose="020B0604020202020204" pitchFamily="34" charset="0"/>
              <a:buChar char="•"/>
            </a:pPr>
            <a:r>
              <a:rPr lang="en-US" sz="1000" dirty="0"/>
              <a:t>What is needed for DevOps to work?</a:t>
            </a:r>
          </a:p>
          <a:p>
            <a:pPr marL="285750" indent="-285750">
              <a:buFont typeface="Arial" panose="020B0604020202020204" pitchFamily="34" charset="0"/>
              <a:buChar char="•"/>
            </a:pPr>
            <a:r>
              <a:rPr lang="en-US" sz="1000" dirty="0"/>
              <a:t>Where is DevOps applicable? | CALMS Model</a:t>
            </a:r>
          </a:p>
          <a:p>
            <a:pPr marL="285750" indent="-285750">
              <a:buFont typeface="Arial" panose="020B0604020202020204" pitchFamily="34" charset="0"/>
              <a:buChar char="•"/>
            </a:pPr>
            <a:r>
              <a:rPr lang="en-US" sz="1000" dirty="0"/>
              <a:t>DevOps Lifecycle &amp; Release Management Process</a:t>
            </a:r>
          </a:p>
          <a:p>
            <a:pPr marL="285750" indent="-285750">
              <a:buFont typeface="Arial" panose="020B0604020202020204" pitchFamily="34" charset="0"/>
              <a:buChar char="•"/>
            </a:pPr>
            <a:r>
              <a:rPr lang="en-US" sz="1000" dirty="0"/>
              <a:t>DevOps Practice’s</a:t>
            </a:r>
          </a:p>
          <a:p>
            <a:pPr marL="285750" indent="-285750">
              <a:buFont typeface="Arial" panose="020B0604020202020204" pitchFamily="34" charset="0"/>
              <a:buChar char="•"/>
            </a:pPr>
            <a:r>
              <a:rPr lang="en-US" sz="1000" dirty="0"/>
              <a:t>DevOps with Agile | SDLC </a:t>
            </a:r>
          </a:p>
          <a:p>
            <a:pPr marL="285750" indent="-285750">
              <a:buFont typeface="Arial" panose="020B0604020202020204" pitchFamily="34" charset="0"/>
              <a:buChar char="•"/>
            </a:pPr>
            <a:r>
              <a:rPr lang="en-US" sz="1000" dirty="0"/>
              <a:t>DevOps | Containerization</a:t>
            </a:r>
          </a:p>
          <a:p>
            <a:pPr marL="285750" indent="-285750">
              <a:buFont typeface="Arial" panose="020B0604020202020204" pitchFamily="34" charset="0"/>
              <a:buChar char="•"/>
            </a:pPr>
            <a:r>
              <a:rPr lang="en-US" sz="1000" dirty="0"/>
              <a:t>DevOps Roadmap</a:t>
            </a:r>
          </a:p>
          <a:p>
            <a:pPr marL="285750" indent="-285750">
              <a:buFont typeface="Arial" panose="020B0604020202020204" pitchFamily="34" charset="0"/>
              <a:buChar char="•"/>
            </a:pPr>
            <a:r>
              <a:rPr lang="en-US" sz="1000" dirty="0"/>
              <a:t>DevOps Tools &amp; Roles</a:t>
            </a:r>
          </a:p>
          <a:p>
            <a:pPr marL="285750" indent="-285750">
              <a:buFont typeface="Arial" panose="020B0604020202020204" pitchFamily="34" charset="0"/>
              <a:buChar char="•"/>
            </a:pPr>
            <a:r>
              <a:rPr lang="en-US" sz="1000" dirty="0"/>
              <a:t>DevOps | IAC &amp; Serverless CICD | Practical Hands-On</a:t>
            </a:r>
          </a:p>
          <a:p>
            <a:endParaRPr lang="en-US" dirty="0"/>
          </a:p>
          <a:p>
            <a:endParaRPr lang="en-US" dirty="0"/>
          </a:p>
        </p:txBody>
      </p:sp>
    </p:spTree>
    <p:extLst>
      <p:ext uri="{BB962C8B-B14F-4D97-AF65-F5344CB8AC3E}">
        <p14:creationId xmlns:p14="http://schemas.microsoft.com/office/powerpoint/2010/main" val="218128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540143" y="852740"/>
            <a:ext cx="2160143" cy="369332"/>
          </a:xfrm>
          <a:prstGeom prst="rect">
            <a:avLst/>
          </a:prstGeom>
        </p:spPr>
        <p:txBody>
          <a:bodyPr wrap="none">
            <a:spAutoFit/>
          </a:bodyPr>
          <a:lstStyle/>
          <a:p>
            <a:r>
              <a:rPr lang="en-US" b="1" dirty="0">
                <a:solidFill>
                  <a:srgbClr val="FF0000"/>
                </a:solidFill>
              </a:rPr>
              <a:t>What is Kubernetes?</a:t>
            </a:r>
            <a:endParaRPr lang="en-US" dirty="0">
              <a:solidFill>
                <a:srgbClr val="FF0000"/>
              </a:solidFill>
            </a:endParaRPr>
          </a:p>
        </p:txBody>
      </p:sp>
      <p:sp>
        <p:nvSpPr>
          <p:cNvPr id="5" name="Rectangle 4">
            <a:extLst>
              <a:ext uri="{FF2B5EF4-FFF2-40B4-BE49-F238E27FC236}">
                <a16:creationId xmlns:a16="http://schemas.microsoft.com/office/drawing/2014/main" id="{475B69EC-C9F2-4B95-A268-7259DF574920}"/>
              </a:ext>
            </a:extLst>
          </p:cNvPr>
          <p:cNvSpPr/>
          <p:nvPr/>
        </p:nvSpPr>
        <p:spPr>
          <a:xfrm>
            <a:off x="263979" y="1679417"/>
            <a:ext cx="5137580" cy="5262979"/>
          </a:xfrm>
          <a:prstGeom prst="rect">
            <a:avLst/>
          </a:prstGeom>
        </p:spPr>
        <p:txBody>
          <a:bodyPr wrap="square">
            <a:spAutoFit/>
          </a:bodyPr>
          <a:lstStyle/>
          <a:p>
            <a:pPr marL="285750" indent="-285750" algn="l">
              <a:buFont typeface="Arial" panose="020B0604020202020204" pitchFamily="34" charset="0"/>
              <a:buChar char="•"/>
            </a:pPr>
            <a:r>
              <a:rPr lang="en-US" sz="1400" b="0" i="0" dirty="0">
                <a:solidFill>
                  <a:srgbClr val="222222"/>
                </a:solidFill>
                <a:effectLst/>
                <a:latin typeface="open sans" panose="020B0606030504020204" pitchFamily="34" charset="0"/>
              </a:rPr>
              <a:t>Containers are a good way to bundle and run your applications. In a production environment, you need to manage the containers that run the applications and ensure that there is no downtime. For example, if a container goes down, another container needs to start. Wouldn't it be easier if this behavior was handled by a system?</a:t>
            </a:r>
          </a:p>
          <a:p>
            <a:pPr algn="l"/>
            <a:endParaRPr lang="en-US" sz="1400" b="0" i="0" dirty="0">
              <a:solidFill>
                <a:srgbClr val="222222"/>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222222"/>
                </a:solidFill>
                <a:effectLst/>
                <a:latin typeface="open sans" panose="020B0606030504020204" pitchFamily="34" charset="0"/>
              </a:rPr>
              <a:t>That's how Kubernetes comes to the rescue! Kubernetes provides you with a framework to run distributed systems resiliently. It takes care of scaling and failover for your application, provides deployment patterns, and more. For example, Kubernetes can easily manage a canary deployment for your system.</a:t>
            </a:r>
          </a:p>
          <a:p>
            <a:pPr marL="285750" indent="-285750" algn="l">
              <a:buFont typeface="Arial" panose="020B0604020202020204" pitchFamily="34" charset="0"/>
              <a:buChar char="•"/>
            </a:pPr>
            <a:endParaRPr lang="en-US" sz="1400" dirty="0">
              <a:solidFill>
                <a:srgbClr val="222222"/>
              </a:solidFill>
              <a:latin typeface="open sans" panose="020B0606030504020204" pitchFamily="34" charset="0"/>
            </a:endParaRPr>
          </a:p>
          <a:p>
            <a:pPr marL="285750" indent="-285750" algn="l">
              <a:buFont typeface="Arial" panose="020B0604020202020204" pitchFamily="34" charset="0"/>
              <a:buChar char="•"/>
            </a:pPr>
            <a:r>
              <a:rPr lang="en-US" sz="1400" b="0" i="0" dirty="0">
                <a:solidFill>
                  <a:srgbClr val="222222"/>
                </a:solidFill>
                <a:effectLst/>
                <a:latin typeface="open sans" panose="020B0606030504020204" pitchFamily="34" charset="0"/>
              </a:rPr>
              <a:t>Kubernetes is a portable, extensible, open-source platform for managing containerized workloads and services, that facilitates both declarative configuration and automation. It has a large, rapidly growing ecosystem. Kubernetes services, support, and tools are widely available.</a:t>
            </a:r>
          </a:p>
          <a:p>
            <a:pPr marL="285750" indent="-285750" algn="l">
              <a:buFont typeface="Arial" panose="020B0604020202020204" pitchFamily="34" charset="0"/>
              <a:buChar char="•"/>
            </a:pPr>
            <a:endParaRPr lang="en-US" sz="1400" dirty="0">
              <a:solidFill>
                <a:srgbClr val="222222"/>
              </a:solidFill>
              <a:latin typeface="open sans" panose="020B0606030504020204" pitchFamily="34" charset="0"/>
            </a:endParaRPr>
          </a:p>
          <a:p>
            <a:pPr algn="l"/>
            <a:endParaRPr lang="en-US" sz="1400" b="0" i="0" dirty="0">
              <a:solidFill>
                <a:srgbClr val="222222"/>
              </a:solidFill>
              <a:effectLst/>
              <a:latin typeface="open sans" panose="020B0606030504020204" pitchFamily="34" charset="0"/>
            </a:endParaRPr>
          </a:p>
          <a:p>
            <a:pPr algn="l"/>
            <a:r>
              <a:rPr lang="en-US" sz="1400" dirty="0">
                <a:solidFill>
                  <a:srgbClr val="222222"/>
                </a:solidFill>
                <a:latin typeface="open sans" panose="020B0606030504020204" pitchFamily="34" charset="0"/>
              </a:rPr>
              <a:t>       </a:t>
            </a:r>
            <a:endParaRPr lang="en-US" sz="1400" b="0" i="0" dirty="0">
              <a:solidFill>
                <a:srgbClr val="222222"/>
              </a:solidFill>
              <a:effectLst/>
              <a:latin typeface="open sans" panose="020B0606030504020204" pitchFamily="34" charset="0"/>
            </a:endParaRPr>
          </a:p>
        </p:txBody>
      </p:sp>
      <p:pic>
        <p:nvPicPr>
          <p:cNvPr id="15" name="Picture 14" descr="A picture containing drawing&#10;&#10;Description automatically generated">
            <a:extLst>
              <a:ext uri="{FF2B5EF4-FFF2-40B4-BE49-F238E27FC236}">
                <a16:creationId xmlns:a16="http://schemas.microsoft.com/office/drawing/2014/main" id="{9E96B27C-2AC0-4F03-9395-8C7C7B155639}"/>
              </a:ext>
            </a:extLst>
          </p:cNvPr>
          <p:cNvPicPr>
            <a:picLocks noChangeAspect="1"/>
          </p:cNvPicPr>
          <p:nvPr/>
        </p:nvPicPr>
        <p:blipFill>
          <a:blip r:embed="rId2"/>
          <a:stretch>
            <a:fillRect/>
          </a:stretch>
        </p:blipFill>
        <p:spPr>
          <a:xfrm>
            <a:off x="11233500" y="6429080"/>
            <a:ext cx="958480" cy="428920"/>
          </a:xfrm>
          <a:prstGeom prst="rect">
            <a:avLst/>
          </a:prstGeom>
        </p:spPr>
      </p:pic>
      <p:sp>
        <p:nvSpPr>
          <p:cNvPr id="9" name="AutoShape 2" descr="Picture">
            <a:extLst>
              <a:ext uri="{FF2B5EF4-FFF2-40B4-BE49-F238E27FC236}">
                <a16:creationId xmlns:a16="http://schemas.microsoft.com/office/drawing/2014/main" id="{9B6B6431-F23E-4FC9-8559-50FD6F80E0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Basic Introduction To Kubernetes For Container Orchestration">
            <a:extLst>
              <a:ext uri="{FF2B5EF4-FFF2-40B4-BE49-F238E27FC236}">
                <a16:creationId xmlns:a16="http://schemas.microsoft.com/office/drawing/2014/main" id="{E2B005F3-5C32-4341-9222-12747A187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559" y="1134059"/>
            <a:ext cx="6184789" cy="39138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7D1EC5-B7A9-47CE-B94A-17F8D2C2EBAD}"/>
              </a:ext>
            </a:extLst>
          </p:cNvPr>
          <p:cNvSpPr txBox="1"/>
          <p:nvPr/>
        </p:nvSpPr>
        <p:spPr>
          <a:xfrm>
            <a:off x="490912" y="54149"/>
            <a:ext cx="6097162" cy="369332"/>
          </a:xfrm>
          <a:prstGeom prst="rect">
            <a:avLst/>
          </a:prstGeom>
          <a:noFill/>
        </p:spPr>
        <p:txBody>
          <a:bodyPr wrap="square">
            <a:spAutoFit/>
          </a:bodyPr>
          <a:lstStyle/>
          <a:p>
            <a:r>
              <a:rPr lang="en-US" b="1" dirty="0">
                <a:solidFill>
                  <a:srgbClr val="FF0000"/>
                </a:solidFill>
              </a:rPr>
              <a:t>DevOps | Containerization</a:t>
            </a:r>
            <a:endParaRPr lang="en-US" dirty="0">
              <a:solidFill>
                <a:srgbClr val="FF0000"/>
              </a:solidFill>
            </a:endParaRPr>
          </a:p>
        </p:txBody>
      </p:sp>
    </p:spTree>
    <p:extLst>
      <p:ext uri="{BB962C8B-B14F-4D97-AF65-F5344CB8AC3E}">
        <p14:creationId xmlns:p14="http://schemas.microsoft.com/office/powerpoint/2010/main" val="161777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149254" y="949393"/>
            <a:ext cx="2431499" cy="369332"/>
          </a:xfrm>
          <a:prstGeom prst="rect">
            <a:avLst/>
          </a:prstGeom>
        </p:spPr>
        <p:txBody>
          <a:bodyPr wrap="none">
            <a:spAutoFit/>
          </a:bodyPr>
          <a:lstStyle/>
          <a:p>
            <a:r>
              <a:rPr lang="en-US" b="1" dirty="0">
                <a:solidFill>
                  <a:srgbClr val="FF0000"/>
                </a:solidFill>
              </a:rPr>
              <a:t>Benefits of Kubernetes-</a:t>
            </a:r>
            <a:endParaRPr lang="en-US" dirty="0">
              <a:solidFill>
                <a:srgbClr val="FF0000"/>
              </a:solidFill>
            </a:endParaRPr>
          </a:p>
        </p:txBody>
      </p:sp>
      <p:sp>
        <p:nvSpPr>
          <p:cNvPr id="5" name="Rectangle 4">
            <a:extLst>
              <a:ext uri="{FF2B5EF4-FFF2-40B4-BE49-F238E27FC236}">
                <a16:creationId xmlns:a16="http://schemas.microsoft.com/office/drawing/2014/main" id="{475B69EC-C9F2-4B95-A268-7259DF574920}"/>
              </a:ext>
            </a:extLst>
          </p:cNvPr>
          <p:cNvSpPr/>
          <p:nvPr/>
        </p:nvSpPr>
        <p:spPr>
          <a:xfrm>
            <a:off x="263979" y="1982450"/>
            <a:ext cx="5137580" cy="3231654"/>
          </a:xfrm>
          <a:prstGeom prst="rect">
            <a:avLst/>
          </a:prstGeom>
        </p:spPr>
        <p:txBody>
          <a:bodyPr wrap="square">
            <a:spAutoFit/>
          </a:bodyPr>
          <a:lstStyle/>
          <a:p>
            <a:pPr algn="l">
              <a:buFont typeface="Arial" panose="020B0604020202020204" pitchFamily="34" charset="0"/>
              <a:buChar char="•"/>
            </a:pPr>
            <a:r>
              <a:rPr lang="en-US" sz="1600" b="1" i="0" dirty="0">
                <a:solidFill>
                  <a:srgbClr val="222222"/>
                </a:solidFill>
                <a:effectLst/>
                <a:latin typeface="open sans" panose="020B0606030504020204" pitchFamily="34" charset="0"/>
              </a:rPr>
              <a:t>Service discovery and load balancing</a:t>
            </a:r>
            <a:r>
              <a:rPr lang="en-US" sz="1600" b="0" i="0" dirty="0">
                <a:solidFill>
                  <a:srgbClr val="222222"/>
                </a:solidFill>
                <a:effectLst/>
                <a:latin typeface="open sans" panose="020B0606030504020204" pitchFamily="34" charset="0"/>
              </a:rPr>
              <a:t> </a:t>
            </a:r>
          </a:p>
          <a:p>
            <a:pPr algn="l">
              <a:buFont typeface="Arial" panose="020B0604020202020204" pitchFamily="34" charset="0"/>
              <a:buChar char="•"/>
            </a:pPr>
            <a:endParaRPr lang="en-US" sz="1600" dirty="0">
              <a:solidFill>
                <a:srgbClr val="222222"/>
              </a:solidFill>
              <a:latin typeface="open sans" panose="020B0606030504020204" pitchFamily="34" charset="0"/>
            </a:endParaRPr>
          </a:p>
          <a:p>
            <a:pPr algn="l">
              <a:buFont typeface="Arial" panose="020B0604020202020204" pitchFamily="34" charset="0"/>
              <a:buChar char="•"/>
            </a:pPr>
            <a:r>
              <a:rPr lang="en-US" sz="1600" b="1" i="0" dirty="0">
                <a:solidFill>
                  <a:srgbClr val="222222"/>
                </a:solidFill>
                <a:effectLst/>
                <a:latin typeface="open sans" panose="020B0606030504020204" pitchFamily="34" charset="0"/>
              </a:rPr>
              <a:t>Storage orchestration</a:t>
            </a:r>
            <a:r>
              <a:rPr lang="en-US" sz="1600" b="0" i="0" dirty="0">
                <a:solidFill>
                  <a:srgbClr val="222222"/>
                </a:solidFill>
                <a:effectLst/>
                <a:latin typeface="open sans" panose="020B0606030504020204" pitchFamily="34" charset="0"/>
              </a:rPr>
              <a:t> </a:t>
            </a:r>
          </a:p>
          <a:p>
            <a:pPr algn="l">
              <a:buFont typeface="Arial" panose="020B0604020202020204" pitchFamily="34" charset="0"/>
              <a:buChar char="•"/>
            </a:pPr>
            <a:endParaRPr lang="en-US" sz="1600" dirty="0">
              <a:solidFill>
                <a:srgbClr val="222222"/>
              </a:solidFill>
              <a:latin typeface="open sans" panose="020B0606030504020204" pitchFamily="34" charset="0"/>
            </a:endParaRPr>
          </a:p>
          <a:p>
            <a:pPr algn="l">
              <a:buFont typeface="Arial" panose="020B0604020202020204" pitchFamily="34" charset="0"/>
              <a:buChar char="•"/>
            </a:pPr>
            <a:r>
              <a:rPr lang="en-US" sz="1600" b="1" i="0" dirty="0">
                <a:solidFill>
                  <a:srgbClr val="222222"/>
                </a:solidFill>
                <a:effectLst/>
                <a:latin typeface="open sans" panose="020B0606030504020204" pitchFamily="34" charset="0"/>
              </a:rPr>
              <a:t>Automated rollouts and rollbacks</a:t>
            </a:r>
            <a:r>
              <a:rPr lang="en-US" sz="1600" b="0" i="0" dirty="0">
                <a:solidFill>
                  <a:srgbClr val="222222"/>
                </a:solidFill>
                <a:effectLst/>
                <a:latin typeface="open sans" panose="020B0606030504020204" pitchFamily="34" charset="0"/>
              </a:rPr>
              <a:t> </a:t>
            </a:r>
          </a:p>
          <a:p>
            <a:pPr algn="l">
              <a:buFont typeface="Arial" panose="020B0604020202020204" pitchFamily="34" charset="0"/>
              <a:buChar char="•"/>
            </a:pPr>
            <a:endParaRPr lang="en-US" sz="1600" dirty="0">
              <a:solidFill>
                <a:srgbClr val="222222"/>
              </a:solidFill>
              <a:latin typeface="open sans" panose="020B0606030504020204" pitchFamily="34" charset="0"/>
            </a:endParaRPr>
          </a:p>
          <a:p>
            <a:pPr algn="l">
              <a:buFont typeface="Arial" panose="020B0604020202020204" pitchFamily="34" charset="0"/>
              <a:buChar char="•"/>
            </a:pPr>
            <a:r>
              <a:rPr lang="en-US" sz="1600" b="1" i="0" dirty="0">
                <a:solidFill>
                  <a:srgbClr val="222222"/>
                </a:solidFill>
                <a:effectLst/>
                <a:latin typeface="open sans" panose="020B0606030504020204" pitchFamily="34" charset="0"/>
              </a:rPr>
              <a:t>Automatic bin packing</a:t>
            </a:r>
            <a:r>
              <a:rPr lang="en-US" sz="1600" b="0" i="0" dirty="0">
                <a:solidFill>
                  <a:srgbClr val="222222"/>
                </a:solidFill>
                <a:effectLst/>
                <a:latin typeface="open sans" panose="020B0606030504020204" pitchFamily="34" charset="0"/>
              </a:rPr>
              <a:t> </a:t>
            </a:r>
          </a:p>
          <a:p>
            <a:pPr algn="l">
              <a:buFont typeface="Arial" panose="020B0604020202020204" pitchFamily="34" charset="0"/>
              <a:buChar char="•"/>
            </a:pPr>
            <a:endParaRPr lang="en-US" sz="1600" dirty="0">
              <a:solidFill>
                <a:srgbClr val="222222"/>
              </a:solidFill>
              <a:latin typeface="open sans" panose="020B0606030504020204" pitchFamily="34" charset="0"/>
            </a:endParaRPr>
          </a:p>
          <a:p>
            <a:pPr algn="l">
              <a:buFont typeface="Arial" panose="020B0604020202020204" pitchFamily="34" charset="0"/>
              <a:buChar char="•"/>
            </a:pPr>
            <a:r>
              <a:rPr lang="en-US" sz="1600" b="1" i="0" dirty="0">
                <a:solidFill>
                  <a:srgbClr val="222222"/>
                </a:solidFill>
                <a:effectLst/>
                <a:latin typeface="open sans" panose="020B0606030504020204" pitchFamily="34" charset="0"/>
              </a:rPr>
              <a:t>Self-healing</a:t>
            </a:r>
          </a:p>
          <a:p>
            <a:pPr algn="l">
              <a:buFont typeface="Arial" panose="020B0604020202020204" pitchFamily="34" charset="0"/>
              <a:buChar char="•"/>
            </a:pPr>
            <a:endParaRPr lang="en-US" sz="1600" b="1" dirty="0">
              <a:solidFill>
                <a:srgbClr val="222222"/>
              </a:solidFill>
              <a:latin typeface="open sans" panose="020B0606030504020204" pitchFamily="34" charset="0"/>
            </a:endParaRPr>
          </a:p>
          <a:p>
            <a:pPr algn="l">
              <a:buFont typeface="Arial" panose="020B0604020202020204" pitchFamily="34" charset="0"/>
              <a:buChar char="•"/>
            </a:pPr>
            <a:r>
              <a:rPr lang="en-US" sz="1600" b="1" i="0" dirty="0">
                <a:solidFill>
                  <a:srgbClr val="222222"/>
                </a:solidFill>
                <a:effectLst/>
                <a:latin typeface="open sans" panose="020B0606030504020204" pitchFamily="34" charset="0"/>
              </a:rPr>
              <a:t>Secret and configuration management</a:t>
            </a:r>
            <a:r>
              <a:rPr lang="en-US" sz="1600" b="0" i="0" dirty="0">
                <a:solidFill>
                  <a:srgbClr val="222222"/>
                </a:solidFill>
                <a:effectLst/>
                <a:latin typeface="open sans" panose="020B0606030504020204" pitchFamily="34" charset="0"/>
              </a:rPr>
              <a:t> </a:t>
            </a:r>
            <a:endParaRPr lang="en-US" sz="1600" dirty="0">
              <a:solidFill>
                <a:srgbClr val="222222"/>
              </a:solidFill>
              <a:latin typeface="open sans" panose="020B0606030504020204" pitchFamily="34" charset="0"/>
            </a:endParaRPr>
          </a:p>
          <a:p>
            <a:pPr algn="l"/>
            <a:endParaRPr lang="en-US" sz="1400" b="0" i="0" dirty="0">
              <a:solidFill>
                <a:srgbClr val="222222"/>
              </a:solidFill>
              <a:effectLst/>
              <a:latin typeface="open sans" panose="020B0606030504020204" pitchFamily="34" charset="0"/>
            </a:endParaRPr>
          </a:p>
          <a:p>
            <a:pPr algn="l"/>
            <a:r>
              <a:rPr lang="en-US" sz="1400" dirty="0">
                <a:solidFill>
                  <a:srgbClr val="222222"/>
                </a:solidFill>
                <a:latin typeface="open sans" panose="020B0606030504020204" pitchFamily="34" charset="0"/>
              </a:rPr>
              <a:t>       </a:t>
            </a:r>
            <a:endParaRPr lang="en-US" sz="1400" b="0" i="0" dirty="0">
              <a:solidFill>
                <a:srgbClr val="222222"/>
              </a:solidFill>
              <a:effectLst/>
              <a:latin typeface="open sans" panose="020B0606030504020204" pitchFamily="34" charset="0"/>
            </a:endParaRPr>
          </a:p>
        </p:txBody>
      </p:sp>
      <p:pic>
        <p:nvPicPr>
          <p:cNvPr id="15" name="Picture 14" descr="A picture containing drawing&#10;&#10;Description automatically generated">
            <a:extLst>
              <a:ext uri="{FF2B5EF4-FFF2-40B4-BE49-F238E27FC236}">
                <a16:creationId xmlns:a16="http://schemas.microsoft.com/office/drawing/2014/main" id="{9E96B27C-2AC0-4F03-9395-8C7C7B155639}"/>
              </a:ext>
            </a:extLst>
          </p:cNvPr>
          <p:cNvPicPr>
            <a:picLocks noChangeAspect="1"/>
          </p:cNvPicPr>
          <p:nvPr/>
        </p:nvPicPr>
        <p:blipFill>
          <a:blip r:embed="rId2"/>
          <a:stretch>
            <a:fillRect/>
          </a:stretch>
        </p:blipFill>
        <p:spPr>
          <a:xfrm>
            <a:off x="11233500" y="6429080"/>
            <a:ext cx="958480" cy="428920"/>
          </a:xfrm>
          <a:prstGeom prst="rect">
            <a:avLst/>
          </a:prstGeom>
        </p:spPr>
      </p:pic>
      <p:sp>
        <p:nvSpPr>
          <p:cNvPr id="9" name="AutoShape 2" descr="Picture">
            <a:extLst>
              <a:ext uri="{FF2B5EF4-FFF2-40B4-BE49-F238E27FC236}">
                <a16:creationId xmlns:a16="http://schemas.microsoft.com/office/drawing/2014/main" id="{9B6B6431-F23E-4FC9-8559-50FD6F80E0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Kubernetes Consulting Services">
            <a:extLst>
              <a:ext uri="{FF2B5EF4-FFF2-40B4-BE49-F238E27FC236}">
                <a16:creationId xmlns:a16="http://schemas.microsoft.com/office/drawing/2014/main" id="{C327DE05-67D9-4DCC-8055-F94C915C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867" y="1041328"/>
            <a:ext cx="619125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59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228126" y="326443"/>
            <a:ext cx="4320991" cy="369332"/>
          </a:xfrm>
          <a:prstGeom prst="rect">
            <a:avLst/>
          </a:prstGeom>
        </p:spPr>
        <p:txBody>
          <a:bodyPr wrap="none">
            <a:spAutoFit/>
          </a:bodyPr>
          <a:lstStyle/>
          <a:p>
            <a:r>
              <a:rPr lang="en-US" b="1" dirty="0">
                <a:solidFill>
                  <a:srgbClr val="FF0000"/>
                </a:solidFill>
              </a:rPr>
              <a:t>CI/CD Pipeline for Kubernetes Deployment-</a:t>
            </a:r>
            <a:endParaRPr lang="en-US" dirty="0">
              <a:solidFill>
                <a:srgbClr val="FF0000"/>
              </a:solidFill>
            </a:endParaRPr>
          </a:p>
        </p:txBody>
      </p:sp>
      <p:pic>
        <p:nvPicPr>
          <p:cNvPr id="15" name="Picture 14" descr="A picture containing drawing&#10;&#10;Description automatically generated">
            <a:extLst>
              <a:ext uri="{FF2B5EF4-FFF2-40B4-BE49-F238E27FC236}">
                <a16:creationId xmlns:a16="http://schemas.microsoft.com/office/drawing/2014/main" id="{9E96B27C-2AC0-4F03-9395-8C7C7B155639}"/>
              </a:ext>
            </a:extLst>
          </p:cNvPr>
          <p:cNvPicPr>
            <a:picLocks noChangeAspect="1"/>
          </p:cNvPicPr>
          <p:nvPr/>
        </p:nvPicPr>
        <p:blipFill>
          <a:blip r:embed="rId2"/>
          <a:stretch>
            <a:fillRect/>
          </a:stretch>
        </p:blipFill>
        <p:spPr>
          <a:xfrm>
            <a:off x="11233500" y="6429080"/>
            <a:ext cx="958480" cy="428920"/>
          </a:xfrm>
          <a:prstGeom prst="rect">
            <a:avLst/>
          </a:prstGeom>
        </p:spPr>
      </p:pic>
      <p:sp>
        <p:nvSpPr>
          <p:cNvPr id="9" name="AutoShape 2" descr="Picture">
            <a:extLst>
              <a:ext uri="{FF2B5EF4-FFF2-40B4-BE49-F238E27FC236}">
                <a16:creationId xmlns:a16="http://schemas.microsoft.com/office/drawing/2014/main" id="{9B6B6431-F23E-4FC9-8559-50FD6F80E0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2B3B536-01D6-4B74-8C50-DC4BE7FB2979}"/>
              </a:ext>
            </a:extLst>
          </p:cNvPr>
          <p:cNvPicPr>
            <a:picLocks noChangeAspect="1"/>
          </p:cNvPicPr>
          <p:nvPr/>
        </p:nvPicPr>
        <p:blipFill>
          <a:blip r:embed="rId3"/>
          <a:stretch>
            <a:fillRect/>
          </a:stretch>
        </p:blipFill>
        <p:spPr>
          <a:xfrm>
            <a:off x="0" y="1368781"/>
            <a:ext cx="11093856" cy="4487567"/>
          </a:xfrm>
          <a:prstGeom prst="rect">
            <a:avLst/>
          </a:prstGeom>
        </p:spPr>
      </p:pic>
    </p:spTree>
    <p:extLst>
      <p:ext uri="{BB962C8B-B14F-4D97-AF65-F5344CB8AC3E}">
        <p14:creationId xmlns:p14="http://schemas.microsoft.com/office/powerpoint/2010/main" val="135652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A8B0721-65B1-419F-9FA6-CF8BF76F4CE5}"/>
              </a:ext>
            </a:extLst>
          </p:cNvPr>
          <p:cNvCxnSpPr>
            <a:cxnSpLocks/>
          </p:cNvCxnSpPr>
          <p:nvPr/>
        </p:nvCxnSpPr>
        <p:spPr>
          <a:xfrm>
            <a:off x="5749394" y="78922"/>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picture containing drawing&#10;&#10;Description automatically generated">
            <a:extLst>
              <a:ext uri="{FF2B5EF4-FFF2-40B4-BE49-F238E27FC236}">
                <a16:creationId xmlns:a16="http://schemas.microsoft.com/office/drawing/2014/main" id="{81D0C614-EA68-498B-8E89-EA3CE1711377}"/>
              </a:ext>
            </a:extLst>
          </p:cNvPr>
          <p:cNvPicPr>
            <a:picLocks noChangeAspect="1"/>
          </p:cNvPicPr>
          <p:nvPr/>
        </p:nvPicPr>
        <p:blipFill>
          <a:blip r:embed="rId2"/>
          <a:stretch>
            <a:fillRect/>
          </a:stretch>
        </p:blipFill>
        <p:spPr>
          <a:xfrm>
            <a:off x="11233500" y="6429080"/>
            <a:ext cx="958480" cy="428920"/>
          </a:xfrm>
          <a:prstGeom prst="rect">
            <a:avLst/>
          </a:prstGeom>
        </p:spPr>
      </p:pic>
      <p:pic>
        <p:nvPicPr>
          <p:cNvPr id="9" name="Picture 8">
            <a:extLst>
              <a:ext uri="{FF2B5EF4-FFF2-40B4-BE49-F238E27FC236}">
                <a16:creationId xmlns:a16="http://schemas.microsoft.com/office/drawing/2014/main" id="{C32C6F8B-991C-4CDF-97EC-A36C68E592B6}"/>
              </a:ext>
            </a:extLst>
          </p:cNvPr>
          <p:cNvPicPr>
            <a:picLocks noChangeAspect="1"/>
          </p:cNvPicPr>
          <p:nvPr/>
        </p:nvPicPr>
        <p:blipFill>
          <a:blip r:embed="rId3"/>
          <a:stretch>
            <a:fillRect/>
          </a:stretch>
        </p:blipFill>
        <p:spPr>
          <a:xfrm>
            <a:off x="87503" y="1413061"/>
            <a:ext cx="789548" cy="826558"/>
          </a:xfrm>
          <a:prstGeom prst="rect">
            <a:avLst/>
          </a:prstGeom>
        </p:spPr>
      </p:pic>
      <p:pic>
        <p:nvPicPr>
          <p:cNvPr id="10" name="Picture 9">
            <a:extLst>
              <a:ext uri="{FF2B5EF4-FFF2-40B4-BE49-F238E27FC236}">
                <a16:creationId xmlns:a16="http://schemas.microsoft.com/office/drawing/2014/main" id="{83FF6D3E-7B77-4A8F-9212-508AF15A9436}"/>
              </a:ext>
            </a:extLst>
          </p:cNvPr>
          <p:cNvPicPr>
            <a:picLocks noChangeAspect="1"/>
          </p:cNvPicPr>
          <p:nvPr/>
        </p:nvPicPr>
        <p:blipFill>
          <a:blip r:embed="rId4"/>
          <a:stretch>
            <a:fillRect/>
          </a:stretch>
        </p:blipFill>
        <p:spPr>
          <a:xfrm>
            <a:off x="82416" y="2683613"/>
            <a:ext cx="794635" cy="774810"/>
          </a:xfrm>
          <a:prstGeom prst="rect">
            <a:avLst/>
          </a:prstGeom>
        </p:spPr>
      </p:pic>
      <p:pic>
        <p:nvPicPr>
          <p:cNvPr id="11" name="Picture 10">
            <a:extLst>
              <a:ext uri="{FF2B5EF4-FFF2-40B4-BE49-F238E27FC236}">
                <a16:creationId xmlns:a16="http://schemas.microsoft.com/office/drawing/2014/main" id="{30F95865-573F-42C4-B140-11A41F08E67B}"/>
              </a:ext>
            </a:extLst>
          </p:cNvPr>
          <p:cNvPicPr>
            <a:picLocks noChangeAspect="1"/>
          </p:cNvPicPr>
          <p:nvPr/>
        </p:nvPicPr>
        <p:blipFill>
          <a:blip r:embed="rId5"/>
          <a:stretch>
            <a:fillRect/>
          </a:stretch>
        </p:blipFill>
        <p:spPr>
          <a:xfrm>
            <a:off x="74607" y="3826960"/>
            <a:ext cx="794635" cy="711909"/>
          </a:xfrm>
          <a:prstGeom prst="rect">
            <a:avLst/>
          </a:prstGeom>
        </p:spPr>
      </p:pic>
      <p:pic>
        <p:nvPicPr>
          <p:cNvPr id="4" name="Picture 3">
            <a:extLst>
              <a:ext uri="{FF2B5EF4-FFF2-40B4-BE49-F238E27FC236}">
                <a16:creationId xmlns:a16="http://schemas.microsoft.com/office/drawing/2014/main" id="{78CD12AC-795E-4BEA-89AC-8311861162E5}"/>
              </a:ext>
            </a:extLst>
          </p:cNvPr>
          <p:cNvPicPr>
            <a:picLocks noChangeAspect="1"/>
          </p:cNvPicPr>
          <p:nvPr/>
        </p:nvPicPr>
        <p:blipFill>
          <a:blip r:embed="rId6"/>
          <a:stretch>
            <a:fillRect/>
          </a:stretch>
        </p:blipFill>
        <p:spPr>
          <a:xfrm>
            <a:off x="1036005" y="196162"/>
            <a:ext cx="4437376" cy="6275495"/>
          </a:xfrm>
          <a:prstGeom prst="rect">
            <a:avLst/>
          </a:prstGeom>
        </p:spPr>
      </p:pic>
      <p:pic>
        <p:nvPicPr>
          <p:cNvPr id="14" name="Picture 13">
            <a:extLst>
              <a:ext uri="{FF2B5EF4-FFF2-40B4-BE49-F238E27FC236}">
                <a16:creationId xmlns:a16="http://schemas.microsoft.com/office/drawing/2014/main" id="{54EC965A-6DC6-4946-BB79-79EF0F91174C}"/>
              </a:ext>
            </a:extLst>
          </p:cNvPr>
          <p:cNvPicPr>
            <a:picLocks noChangeAspect="1"/>
          </p:cNvPicPr>
          <p:nvPr/>
        </p:nvPicPr>
        <p:blipFill>
          <a:blip r:embed="rId7"/>
          <a:stretch>
            <a:fillRect/>
          </a:stretch>
        </p:blipFill>
        <p:spPr>
          <a:xfrm>
            <a:off x="5853416" y="175730"/>
            <a:ext cx="5550080" cy="6409740"/>
          </a:xfrm>
          <a:prstGeom prst="rect">
            <a:avLst/>
          </a:prstGeom>
        </p:spPr>
      </p:pic>
    </p:spTree>
    <p:extLst>
      <p:ext uri="{BB962C8B-B14F-4D97-AF65-F5344CB8AC3E}">
        <p14:creationId xmlns:p14="http://schemas.microsoft.com/office/powerpoint/2010/main" val="204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0" y="0"/>
            <a:ext cx="2722540" cy="369332"/>
          </a:xfrm>
          <a:prstGeom prst="rect">
            <a:avLst/>
          </a:prstGeom>
        </p:spPr>
        <p:txBody>
          <a:bodyPr wrap="none">
            <a:spAutoFit/>
          </a:bodyPr>
          <a:lstStyle/>
          <a:p>
            <a:r>
              <a:rPr lang="en-US" b="1" dirty="0">
                <a:solidFill>
                  <a:srgbClr val="FF0000"/>
                </a:solidFill>
              </a:rPr>
              <a:t>DevOps Tool’s | Landscape</a:t>
            </a:r>
            <a:endParaRPr lang="en-US" dirty="0">
              <a:solidFill>
                <a:srgbClr val="FF0000"/>
              </a:solidFill>
            </a:endParaRPr>
          </a:p>
        </p:txBody>
      </p:sp>
      <p:pic>
        <p:nvPicPr>
          <p:cNvPr id="5" name="Picture 4">
            <a:extLst>
              <a:ext uri="{FF2B5EF4-FFF2-40B4-BE49-F238E27FC236}">
                <a16:creationId xmlns:a16="http://schemas.microsoft.com/office/drawing/2014/main" id="{DF2D517A-6CD5-4B57-9BC7-20B273D211B3}"/>
              </a:ext>
            </a:extLst>
          </p:cNvPr>
          <p:cNvPicPr>
            <a:picLocks noChangeAspect="1"/>
          </p:cNvPicPr>
          <p:nvPr/>
        </p:nvPicPr>
        <p:blipFill>
          <a:blip r:embed="rId2"/>
          <a:stretch>
            <a:fillRect/>
          </a:stretch>
        </p:blipFill>
        <p:spPr>
          <a:xfrm>
            <a:off x="46383" y="772109"/>
            <a:ext cx="8343761" cy="4794705"/>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59041D3-0F33-4961-90AF-C9C30A6C1485}"/>
              </a:ext>
            </a:extLst>
          </p:cNvPr>
          <p:cNvPicPr>
            <a:picLocks noChangeAspect="1"/>
          </p:cNvPicPr>
          <p:nvPr/>
        </p:nvPicPr>
        <p:blipFill>
          <a:blip r:embed="rId3"/>
          <a:stretch>
            <a:fillRect/>
          </a:stretch>
        </p:blipFill>
        <p:spPr>
          <a:xfrm>
            <a:off x="11233500" y="6429080"/>
            <a:ext cx="958480" cy="428920"/>
          </a:xfrm>
          <a:prstGeom prst="rect">
            <a:avLst/>
          </a:prstGeom>
        </p:spPr>
      </p:pic>
      <p:pic>
        <p:nvPicPr>
          <p:cNvPr id="8" name="Picture 7">
            <a:extLst>
              <a:ext uri="{FF2B5EF4-FFF2-40B4-BE49-F238E27FC236}">
                <a16:creationId xmlns:a16="http://schemas.microsoft.com/office/drawing/2014/main" id="{D1B2AA21-567D-47E5-8E0D-7B4A62EFACD9}"/>
              </a:ext>
            </a:extLst>
          </p:cNvPr>
          <p:cNvPicPr>
            <a:picLocks noChangeAspect="1"/>
          </p:cNvPicPr>
          <p:nvPr/>
        </p:nvPicPr>
        <p:blipFill>
          <a:blip r:embed="rId4"/>
          <a:stretch>
            <a:fillRect/>
          </a:stretch>
        </p:blipFill>
        <p:spPr>
          <a:xfrm>
            <a:off x="8580970" y="1088447"/>
            <a:ext cx="3359334" cy="4558748"/>
          </a:xfrm>
          <a:prstGeom prst="rect">
            <a:avLst/>
          </a:prstGeom>
        </p:spPr>
      </p:pic>
      <p:cxnSp>
        <p:nvCxnSpPr>
          <p:cNvPr id="9" name="Straight Connector 8">
            <a:extLst>
              <a:ext uri="{FF2B5EF4-FFF2-40B4-BE49-F238E27FC236}">
                <a16:creationId xmlns:a16="http://schemas.microsoft.com/office/drawing/2014/main" id="{AC698867-30F2-4A9F-A6F9-668C55778B0A}"/>
              </a:ext>
            </a:extLst>
          </p:cNvPr>
          <p:cNvCxnSpPr>
            <a:cxnSpLocks/>
          </p:cNvCxnSpPr>
          <p:nvPr/>
        </p:nvCxnSpPr>
        <p:spPr>
          <a:xfrm>
            <a:off x="8290169"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30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49581B35-CB90-7742-8908-EC37B6DE2377}"/>
              </a:ext>
            </a:extLst>
          </p:cNvPr>
          <p:cNvSpPr txBox="1">
            <a:spLocks/>
          </p:cNvSpPr>
          <p:nvPr/>
        </p:nvSpPr>
        <p:spPr>
          <a:xfrm>
            <a:off x="6406791" y="4595419"/>
            <a:ext cx="5327957" cy="1041195"/>
          </a:xfrm>
          <a:prstGeom prst="rect">
            <a:avLst/>
          </a:prstGeom>
        </p:spPr>
        <p:txBody>
          <a:bodyPr/>
          <a:lstStyle>
            <a:lvl1pPr algn="ctr" rtl="0" eaLnBrk="1" fontAlgn="base" hangingPunct="1">
              <a:lnSpc>
                <a:spcPct val="80000"/>
              </a:lnSpc>
              <a:spcBef>
                <a:spcPct val="0"/>
              </a:spcBef>
              <a:spcAft>
                <a:spcPct val="0"/>
              </a:spcAft>
              <a:buFont typeface="Arial" charset="0"/>
              <a:defRPr lang="en-AU" sz="3600"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pPr algn="r"/>
            <a:r>
              <a:rPr lang="en-US" sz="3999" dirty="0"/>
              <a:t>HANDS-ON</a:t>
            </a:r>
          </a:p>
        </p:txBody>
      </p:sp>
      <p:pic>
        <p:nvPicPr>
          <p:cNvPr id="7" name="Picture 6">
            <a:extLst>
              <a:ext uri="{FF2B5EF4-FFF2-40B4-BE49-F238E27FC236}">
                <a16:creationId xmlns:a16="http://schemas.microsoft.com/office/drawing/2014/main" id="{0D7E78C5-1035-45A8-81C2-76CCA20B5819}"/>
              </a:ext>
            </a:extLst>
          </p:cNvPr>
          <p:cNvPicPr>
            <a:picLocks noChangeAspect="1"/>
          </p:cNvPicPr>
          <p:nvPr/>
        </p:nvPicPr>
        <p:blipFill>
          <a:blip r:embed="rId3"/>
          <a:stretch>
            <a:fillRect/>
          </a:stretch>
        </p:blipFill>
        <p:spPr>
          <a:xfrm>
            <a:off x="362483" y="-154976"/>
            <a:ext cx="4571690" cy="685433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C3381E29-0EFA-4395-A70F-9533B3D03BD5}"/>
              </a:ext>
            </a:extLst>
          </p:cNvPr>
          <p:cNvPicPr>
            <a:picLocks noChangeAspect="1"/>
          </p:cNvPicPr>
          <p:nvPr/>
        </p:nvPicPr>
        <p:blipFill>
          <a:blip r:embed="rId4"/>
          <a:stretch>
            <a:fillRect/>
          </a:stretch>
        </p:blipFill>
        <p:spPr>
          <a:xfrm>
            <a:off x="11233500" y="6429080"/>
            <a:ext cx="958480" cy="428920"/>
          </a:xfrm>
          <a:prstGeom prst="rect">
            <a:avLst/>
          </a:prstGeom>
        </p:spPr>
      </p:pic>
    </p:spTree>
    <p:extLst>
      <p:ext uri="{BB962C8B-B14F-4D97-AF65-F5344CB8AC3E}">
        <p14:creationId xmlns:p14="http://schemas.microsoft.com/office/powerpoint/2010/main" val="327379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359041D3-0F33-4961-90AF-C9C30A6C1485}"/>
              </a:ext>
            </a:extLst>
          </p:cNvPr>
          <p:cNvPicPr>
            <a:picLocks noChangeAspect="1"/>
          </p:cNvPicPr>
          <p:nvPr/>
        </p:nvPicPr>
        <p:blipFill>
          <a:blip r:embed="rId2"/>
          <a:stretch>
            <a:fillRect/>
          </a:stretch>
        </p:blipFill>
        <p:spPr>
          <a:xfrm>
            <a:off x="11233500" y="6429080"/>
            <a:ext cx="958480" cy="428920"/>
          </a:xfrm>
          <a:prstGeom prst="rect">
            <a:avLst/>
          </a:prstGeom>
        </p:spPr>
      </p:pic>
      <p:sp>
        <p:nvSpPr>
          <p:cNvPr id="7" name="Rectangle 6">
            <a:extLst>
              <a:ext uri="{FF2B5EF4-FFF2-40B4-BE49-F238E27FC236}">
                <a16:creationId xmlns:a16="http://schemas.microsoft.com/office/drawing/2014/main" id="{1EC7EF60-DD4E-464C-973A-8F31ABABE3AA}"/>
              </a:ext>
            </a:extLst>
          </p:cNvPr>
          <p:cNvSpPr/>
          <p:nvPr/>
        </p:nvSpPr>
        <p:spPr>
          <a:xfrm>
            <a:off x="121089" y="660822"/>
            <a:ext cx="7717728" cy="400110"/>
          </a:xfrm>
          <a:prstGeom prst="rect">
            <a:avLst/>
          </a:prstGeom>
        </p:spPr>
        <p:txBody>
          <a:bodyPr wrap="square">
            <a:spAutoFit/>
          </a:bodyPr>
          <a:lstStyle/>
          <a:p>
            <a:r>
              <a:rPr lang="en-US" sz="1000" dirty="0">
                <a:solidFill>
                  <a:srgbClr val="000000"/>
                </a:solidFill>
              </a:rPr>
              <a:t>In this Hands-on lab we will practice one of the solutions w.r.t DevOps practice’s which included CICD </a:t>
            </a:r>
            <a:r>
              <a:rPr lang="en-US" sz="1000" b="0" i="0" dirty="0">
                <a:solidFill>
                  <a:srgbClr val="292929"/>
                </a:solidFill>
                <a:effectLst/>
                <a:latin typeface="fell"/>
              </a:rPr>
              <a:t>Workflow for a Continuous Delivery Pipeline for a Lambda Application with AWS CodePipeline , AWS SAM &amp; </a:t>
            </a:r>
            <a:r>
              <a:rPr lang="en-US" sz="1000" dirty="0">
                <a:solidFill>
                  <a:srgbClr val="292929"/>
                </a:solidFill>
                <a:latin typeface="fell"/>
              </a:rPr>
              <a:t>AWS </a:t>
            </a:r>
            <a:r>
              <a:rPr lang="en-US" sz="1000" b="0" i="0" dirty="0">
                <a:solidFill>
                  <a:srgbClr val="292929"/>
                </a:solidFill>
                <a:effectLst/>
                <a:latin typeface="fell"/>
              </a:rPr>
              <a:t>Cloudformation</a:t>
            </a:r>
            <a:r>
              <a:rPr lang="en-US" sz="1000" dirty="0">
                <a:solidFill>
                  <a:srgbClr val="000000"/>
                </a:solidFill>
              </a:rPr>
              <a:t> </a:t>
            </a:r>
            <a:endParaRPr lang="en-US" sz="1000" dirty="0"/>
          </a:p>
        </p:txBody>
      </p:sp>
      <p:pic>
        <p:nvPicPr>
          <p:cNvPr id="5" name="Picture 4">
            <a:extLst>
              <a:ext uri="{FF2B5EF4-FFF2-40B4-BE49-F238E27FC236}">
                <a16:creationId xmlns:a16="http://schemas.microsoft.com/office/drawing/2014/main" id="{34DD6F58-E0C2-4CF7-9F30-30E4415A6A5F}"/>
              </a:ext>
            </a:extLst>
          </p:cNvPr>
          <p:cNvPicPr>
            <a:picLocks noChangeAspect="1"/>
          </p:cNvPicPr>
          <p:nvPr/>
        </p:nvPicPr>
        <p:blipFill>
          <a:blip r:embed="rId3"/>
          <a:stretch>
            <a:fillRect/>
          </a:stretch>
        </p:blipFill>
        <p:spPr>
          <a:xfrm>
            <a:off x="121089" y="1060932"/>
            <a:ext cx="5744009" cy="5812801"/>
          </a:xfrm>
          <a:prstGeom prst="rect">
            <a:avLst/>
          </a:prstGeom>
        </p:spPr>
      </p:pic>
      <p:pic>
        <p:nvPicPr>
          <p:cNvPr id="10" name="Picture 9">
            <a:extLst>
              <a:ext uri="{FF2B5EF4-FFF2-40B4-BE49-F238E27FC236}">
                <a16:creationId xmlns:a16="http://schemas.microsoft.com/office/drawing/2014/main" id="{EC39BF3A-9E83-450C-AEA5-9F38378902B4}"/>
              </a:ext>
            </a:extLst>
          </p:cNvPr>
          <p:cNvPicPr>
            <a:picLocks noChangeAspect="1"/>
          </p:cNvPicPr>
          <p:nvPr/>
        </p:nvPicPr>
        <p:blipFill>
          <a:blip r:embed="rId4"/>
          <a:stretch>
            <a:fillRect/>
          </a:stretch>
        </p:blipFill>
        <p:spPr>
          <a:xfrm>
            <a:off x="-33184" y="1096300"/>
            <a:ext cx="3123517" cy="729483"/>
          </a:xfrm>
          <a:prstGeom prst="rect">
            <a:avLst/>
          </a:prstGeom>
        </p:spPr>
      </p:pic>
      <p:sp>
        <p:nvSpPr>
          <p:cNvPr id="14" name="Rectangle 13">
            <a:extLst>
              <a:ext uri="{FF2B5EF4-FFF2-40B4-BE49-F238E27FC236}">
                <a16:creationId xmlns:a16="http://schemas.microsoft.com/office/drawing/2014/main" id="{B1166597-E044-4E7D-8983-159878F982EC}"/>
              </a:ext>
            </a:extLst>
          </p:cNvPr>
          <p:cNvSpPr/>
          <p:nvPr/>
        </p:nvSpPr>
        <p:spPr>
          <a:xfrm>
            <a:off x="121089" y="91435"/>
            <a:ext cx="5221045" cy="369332"/>
          </a:xfrm>
          <a:prstGeom prst="rect">
            <a:avLst/>
          </a:prstGeom>
        </p:spPr>
        <p:txBody>
          <a:bodyPr wrap="none">
            <a:spAutoFit/>
          </a:bodyPr>
          <a:lstStyle/>
          <a:p>
            <a:r>
              <a:rPr lang="en-US" b="1" dirty="0">
                <a:solidFill>
                  <a:srgbClr val="FF0000"/>
                </a:solidFill>
              </a:rPr>
              <a:t>DevOps | IAC &amp; Serverless CICD | Practical Hands-On</a:t>
            </a:r>
            <a:endParaRPr lang="en-US" dirty="0">
              <a:solidFill>
                <a:srgbClr val="FF0000"/>
              </a:solidFill>
            </a:endParaRPr>
          </a:p>
        </p:txBody>
      </p:sp>
      <p:sp>
        <p:nvSpPr>
          <p:cNvPr id="15" name="Rectangle 14">
            <a:extLst>
              <a:ext uri="{FF2B5EF4-FFF2-40B4-BE49-F238E27FC236}">
                <a16:creationId xmlns:a16="http://schemas.microsoft.com/office/drawing/2014/main" id="{FFB91669-6BB6-4842-85BA-C57055E72228}"/>
              </a:ext>
            </a:extLst>
          </p:cNvPr>
          <p:cNvSpPr/>
          <p:nvPr/>
        </p:nvSpPr>
        <p:spPr>
          <a:xfrm>
            <a:off x="6019371" y="1274772"/>
            <a:ext cx="5391820" cy="5478423"/>
          </a:xfrm>
          <a:prstGeom prst="rect">
            <a:avLst/>
          </a:prstGeom>
        </p:spPr>
        <p:txBody>
          <a:bodyPr wrap="square">
            <a:spAutoFit/>
          </a:bodyPr>
          <a:lstStyle/>
          <a:p>
            <a:r>
              <a:rPr lang="en-US" sz="1000" dirty="0">
                <a:solidFill>
                  <a:srgbClr val="000000"/>
                </a:solidFill>
              </a:rPr>
              <a:t>We will be building the Serverless Architecture which include all the components &amp; CICD workflow in an automated way using below DevOps techniques.</a:t>
            </a:r>
          </a:p>
          <a:p>
            <a:endParaRPr lang="en-US" sz="1000" dirty="0">
              <a:solidFill>
                <a:srgbClr val="000000"/>
              </a:solidFill>
            </a:endParaRPr>
          </a:p>
          <a:p>
            <a:pPr marL="171450" indent="-171450">
              <a:buFont typeface="Arial" panose="020B0604020202020204" pitchFamily="34" charset="0"/>
              <a:buChar char="•"/>
            </a:pPr>
            <a:r>
              <a:rPr lang="en-US" sz="1000" dirty="0">
                <a:solidFill>
                  <a:srgbClr val="000000"/>
                </a:solidFill>
              </a:rPr>
              <a:t>We will have AWS Cloudformation </a:t>
            </a:r>
            <a:r>
              <a:rPr lang="en-US" sz="1000" dirty="0" err="1">
                <a:solidFill>
                  <a:srgbClr val="000000"/>
                </a:solidFill>
              </a:rPr>
              <a:t>Yaml</a:t>
            </a:r>
            <a:r>
              <a:rPr lang="en-US" sz="1000" dirty="0">
                <a:solidFill>
                  <a:srgbClr val="000000"/>
                </a:solidFill>
              </a:rPr>
              <a:t> formatted file’s which will help us automate the creation of all the Serverless Architecture components like CodeCommit, CodePipeline, </a:t>
            </a:r>
            <a:r>
              <a:rPr lang="en-US" sz="1000" dirty="0" err="1">
                <a:solidFill>
                  <a:srgbClr val="000000"/>
                </a:solidFill>
              </a:rPr>
              <a:t>Codebuild</a:t>
            </a:r>
            <a:r>
              <a:rPr lang="en-US" sz="1000" dirty="0">
                <a:solidFill>
                  <a:srgbClr val="000000"/>
                </a:solidFill>
              </a:rPr>
              <a:t>, S3 Buckets, Lambda IAM Role </a:t>
            </a:r>
            <a:r>
              <a:rPr lang="en-US" sz="1000" dirty="0" err="1">
                <a:solidFill>
                  <a:srgbClr val="000000"/>
                </a:solidFill>
              </a:rPr>
              <a:t>etc</a:t>
            </a:r>
            <a:r>
              <a:rPr lang="en-US" sz="1000" dirty="0">
                <a:solidFill>
                  <a:srgbClr val="000000"/>
                </a:solidFill>
              </a:rPr>
              <a:t> using AWS Cloudformation console.</a:t>
            </a: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r>
              <a:rPr lang="en-US" sz="1000" dirty="0">
                <a:solidFill>
                  <a:srgbClr val="000000"/>
                </a:solidFill>
              </a:rPr>
              <a:t>Once we have the Components created automatically, we will be cloning the AWS CodeCommit repository locally, or use the Github repo &amp; upload all the below necessary sample files .</a:t>
            </a: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endParaRPr lang="en-US" sz="1000" dirty="0">
              <a:solidFill>
                <a:srgbClr val="000000"/>
              </a:solidFill>
            </a:endParaRPr>
          </a:p>
          <a:p>
            <a:pPr marL="171450" indent="-171450">
              <a:buFont typeface="Arial" panose="020B0604020202020204" pitchFamily="34" charset="0"/>
              <a:buChar char="•"/>
            </a:pPr>
            <a:r>
              <a:rPr lang="en-US" sz="1000" dirty="0">
                <a:solidFill>
                  <a:srgbClr val="000000"/>
                </a:solidFill>
              </a:rPr>
              <a:t>The sample repo consists of SAM Cloudformation template which will have the required Lambda functions to deployed details. </a:t>
            </a:r>
          </a:p>
          <a:p>
            <a:pPr marL="171450" indent="-171450">
              <a:buFont typeface="Arial" panose="020B0604020202020204" pitchFamily="34" charset="0"/>
              <a:buChar char="•"/>
            </a:pPr>
            <a:r>
              <a:rPr lang="en-US" sz="1000" dirty="0" err="1">
                <a:solidFill>
                  <a:srgbClr val="000000"/>
                </a:solidFill>
              </a:rPr>
              <a:t>Buildspec</a:t>
            </a:r>
            <a:r>
              <a:rPr lang="en-US" sz="1000" dirty="0">
                <a:solidFill>
                  <a:srgbClr val="000000"/>
                </a:solidFill>
              </a:rPr>
              <a:t> file will help with building of the code file &amp; creating a zip artifacts &amp; upload it to crated S3 Bucket.</a:t>
            </a:r>
          </a:p>
          <a:p>
            <a:pPr marL="171450" indent="-171450">
              <a:buFont typeface="Arial" panose="020B0604020202020204" pitchFamily="34" charset="0"/>
              <a:buChar char="•"/>
            </a:pPr>
            <a:r>
              <a:rPr lang="en-US" sz="1000" dirty="0" err="1">
                <a:solidFill>
                  <a:srgbClr val="000000"/>
                </a:solidFill>
              </a:rPr>
              <a:t>Buildspec-juinit</a:t>
            </a:r>
            <a:r>
              <a:rPr lang="en-US" sz="1000" dirty="0">
                <a:solidFill>
                  <a:srgbClr val="000000"/>
                </a:solidFill>
              </a:rPr>
              <a:t> file can help in terms of Unit testing of code prior to deployment as part of DevSecOps capability.</a:t>
            </a:r>
          </a:p>
          <a:p>
            <a:pPr marL="171450" indent="-171450">
              <a:buFont typeface="Arial" panose="020B0604020202020204" pitchFamily="34" charset="0"/>
              <a:buChar char="•"/>
            </a:pPr>
            <a:r>
              <a:rPr lang="en-US" sz="1000" dirty="0" err="1">
                <a:solidFill>
                  <a:srgbClr val="000000"/>
                </a:solidFill>
              </a:rPr>
              <a:t>Buildspec</a:t>
            </a:r>
            <a:r>
              <a:rPr lang="en-US" sz="1000" dirty="0">
                <a:solidFill>
                  <a:srgbClr val="000000"/>
                </a:solidFill>
              </a:rPr>
              <a:t>-sonar can also help in for code scanning. ( Excluded for now )</a:t>
            </a:r>
          </a:p>
          <a:p>
            <a:pPr marL="171450" indent="-171450">
              <a:buFont typeface="Arial" panose="020B0604020202020204" pitchFamily="34" charset="0"/>
              <a:buChar char="•"/>
            </a:pPr>
            <a:r>
              <a:rPr lang="en-US" sz="1000" dirty="0">
                <a:solidFill>
                  <a:srgbClr val="000000"/>
                </a:solidFill>
              </a:rPr>
              <a:t>Pom is a sample file which will help for building of code as the backend is Java. For Python language the file structure could differ, but the concepts will remain more or less same.</a:t>
            </a:r>
            <a:endParaRPr lang="en-US" sz="1000" dirty="0"/>
          </a:p>
        </p:txBody>
      </p:sp>
      <p:pic>
        <p:nvPicPr>
          <p:cNvPr id="17" name="Picture 16">
            <a:extLst>
              <a:ext uri="{FF2B5EF4-FFF2-40B4-BE49-F238E27FC236}">
                <a16:creationId xmlns:a16="http://schemas.microsoft.com/office/drawing/2014/main" id="{13F9A48F-EACE-4C55-9D0B-FE71C25532AC}"/>
              </a:ext>
            </a:extLst>
          </p:cNvPr>
          <p:cNvPicPr>
            <a:picLocks noChangeAspect="1"/>
          </p:cNvPicPr>
          <p:nvPr/>
        </p:nvPicPr>
        <p:blipFill>
          <a:blip r:embed="rId5"/>
          <a:stretch>
            <a:fillRect/>
          </a:stretch>
        </p:blipFill>
        <p:spPr>
          <a:xfrm>
            <a:off x="6328931" y="4207973"/>
            <a:ext cx="2891269" cy="1034197"/>
          </a:xfrm>
          <a:prstGeom prst="rect">
            <a:avLst/>
          </a:prstGeom>
        </p:spPr>
      </p:pic>
      <p:pic>
        <p:nvPicPr>
          <p:cNvPr id="21" name="Picture 20">
            <a:extLst>
              <a:ext uri="{FF2B5EF4-FFF2-40B4-BE49-F238E27FC236}">
                <a16:creationId xmlns:a16="http://schemas.microsoft.com/office/drawing/2014/main" id="{1FFEB3E6-2BD6-40D5-BD51-45D35E0F7A80}"/>
              </a:ext>
            </a:extLst>
          </p:cNvPr>
          <p:cNvPicPr>
            <a:picLocks noChangeAspect="1"/>
          </p:cNvPicPr>
          <p:nvPr/>
        </p:nvPicPr>
        <p:blipFill>
          <a:blip r:embed="rId6"/>
          <a:stretch>
            <a:fillRect/>
          </a:stretch>
        </p:blipFill>
        <p:spPr>
          <a:xfrm>
            <a:off x="6481332" y="2277407"/>
            <a:ext cx="3316885" cy="1354793"/>
          </a:xfrm>
          <a:prstGeom prst="rect">
            <a:avLst/>
          </a:prstGeom>
        </p:spPr>
      </p:pic>
    </p:spTree>
    <p:extLst>
      <p:ext uri="{BB962C8B-B14F-4D97-AF65-F5344CB8AC3E}">
        <p14:creationId xmlns:p14="http://schemas.microsoft.com/office/powerpoint/2010/main" val="2800242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57765" y="98817"/>
            <a:ext cx="5221045" cy="538609"/>
          </a:xfrm>
          <a:prstGeom prst="rect">
            <a:avLst/>
          </a:prstGeom>
        </p:spPr>
        <p:txBody>
          <a:bodyPr wrap="none">
            <a:spAutoFit/>
          </a:bodyPr>
          <a:lstStyle/>
          <a:p>
            <a:r>
              <a:rPr lang="en-US" b="1" dirty="0">
                <a:solidFill>
                  <a:srgbClr val="FF0000"/>
                </a:solidFill>
              </a:rPr>
              <a:t>DevOps | IAC &amp; Serverless CICD | Practical Hands-On</a:t>
            </a:r>
          </a:p>
          <a:p>
            <a:r>
              <a:rPr lang="en-US" sz="1100" b="1" dirty="0">
                <a:solidFill>
                  <a:srgbClr val="FF0000"/>
                </a:solidFill>
                <a:highlight>
                  <a:srgbClr val="FFFF00"/>
                </a:highlight>
              </a:rPr>
              <a:t>IAC – Cloudformation Stack Creation</a:t>
            </a:r>
            <a:endParaRPr lang="en-US" sz="1100" dirty="0">
              <a:solidFill>
                <a:srgbClr val="FF0000"/>
              </a:solidFill>
              <a:highlight>
                <a:srgbClr val="FFFF00"/>
              </a:highlight>
            </a:endParaRPr>
          </a:p>
        </p:txBody>
      </p:sp>
      <p:pic>
        <p:nvPicPr>
          <p:cNvPr id="6" name="Picture 5" descr="A picture containing drawing&#10;&#10;Description automatically generated">
            <a:extLst>
              <a:ext uri="{FF2B5EF4-FFF2-40B4-BE49-F238E27FC236}">
                <a16:creationId xmlns:a16="http://schemas.microsoft.com/office/drawing/2014/main" id="{359041D3-0F33-4961-90AF-C9C30A6C1485}"/>
              </a:ext>
            </a:extLst>
          </p:cNvPr>
          <p:cNvPicPr>
            <a:picLocks noChangeAspect="1"/>
          </p:cNvPicPr>
          <p:nvPr/>
        </p:nvPicPr>
        <p:blipFill>
          <a:blip r:embed="rId2"/>
          <a:stretch>
            <a:fillRect/>
          </a:stretch>
        </p:blipFill>
        <p:spPr>
          <a:xfrm>
            <a:off x="11233500" y="6429080"/>
            <a:ext cx="958480" cy="428920"/>
          </a:xfrm>
          <a:prstGeom prst="rect">
            <a:avLst/>
          </a:prstGeom>
        </p:spPr>
      </p:pic>
      <p:pic>
        <p:nvPicPr>
          <p:cNvPr id="9" name="Picture 8">
            <a:extLst>
              <a:ext uri="{FF2B5EF4-FFF2-40B4-BE49-F238E27FC236}">
                <a16:creationId xmlns:a16="http://schemas.microsoft.com/office/drawing/2014/main" id="{936933CF-C510-417C-9A00-E47C9DB85D64}"/>
              </a:ext>
            </a:extLst>
          </p:cNvPr>
          <p:cNvPicPr>
            <a:picLocks noChangeAspect="1"/>
          </p:cNvPicPr>
          <p:nvPr/>
        </p:nvPicPr>
        <p:blipFill>
          <a:blip r:embed="rId3"/>
          <a:stretch>
            <a:fillRect/>
          </a:stretch>
        </p:blipFill>
        <p:spPr>
          <a:xfrm>
            <a:off x="166233" y="1347945"/>
            <a:ext cx="1724461" cy="614600"/>
          </a:xfrm>
          <a:prstGeom prst="rect">
            <a:avLst/>
          </a:prstGeom>
        </p:spPr>
      </p:pic>
      <p:pic>
        <p:nvPicPr>
          <p:cNvPr id="18" name="Picture 17">
            <a:extLst>
              <a:ext uri="{FF2B5EF4-FFF2-40B4-BE49-F238E27FC236}">
                <a16:creationId xmlns:a16="http://schemas.microsoft.com/office/drawing/2014/main" id="{20B531C0-66EB-40D8-9A70-F22A880E6463}"/>
              </a:ext>
            </a:extLst>
          </p:cNvPr>
          <p:cNvPicPr>
            <a:picLocks noChangeAspect="1"/>
          </p:cNvPicPr>
          <p:nvPr/>
        </p:nvPicPr>
        <p:blipFill>
          <a:blip r:embed="rId4"/>
          <a:stretch>
            <a:fillRect/>
          </a:stretch>
        </p:blipFill>
        <p:spPr>
          <a:xfrm>
            <a:off x="1975243" y="1347945"/>
            <a:ext cx="2899872" cy="614600"/>
          </a:xfrm>
          <a:prstGeom prst="rect">
            <a:avLst/>
          </a:prstGeom>
        </p:spPr>
      </p:pic>
      <p:pic>
        <p:nvPicPr>
          <p:cNvPr id="20" name="Picture 19">
            <a:extLst>
              <a:ext uri="{FF2B5EF4-FFF2-40B4-BE49-F238E27FC236}">
                <a16:creationId xmlns:a16="http://schemas.microsoft.com/office/drawing/2014/main" id="{3E64D0AC-98BF-4826-B244-055C7CBA78EE}"/>
              </a:ext>
            </a:extLst>
          </p:cNvPr>
          <p:cNvPicPr>
            <a:picLocks noChangeAspect="1"/>
          </p:cNvPicPr>
          <p:nvPr/>
        </p:nvPicPr>
        <p:blipFill>
          <a:blip r:embed="rId5"/>
          <a:stretch>
            <a:fillRect/>
          </a:stretch>
        </p:blipFill>
        <p:spPr>
          <a:xfrm>
            <a:off x="166233" y="2138028"/>
            <a:ext cx="5470882" cy="2586371"/>
          </a:xfrm>
          <a:prstGeom prst="rect">
            <a:avLst/>
          </a:prstGeom>
        </p:spPr>
      </p:pic>
      <p:pic>
        <p:nvPicPr>
          <p:cNvPr id="22" name="Picture 21">
            <a:extLst>
              <a:ext uri="{FF2B5EF4-FFF2-40B4-BE49-F238E27FC236}">
                <a16:creationId xmlns:a16="http://schemas.microsoft.com/office/drawing/2014/main" id="{1E74DD72-5ABD-44EF-8524-51FF497EEF4E}"/>
              </a:ext>
            </a:extLst>
          </p:cNvPr>
          <p:cNvPicPr>
            <a:picLocks noChangeAspect="1"/>
          </p:cNvPicPr>
          <p:nvPr/>
        </p:nvPicPr>
        <p:blipFill>
          <a:blip r:embed="rId6"/>
          <a:stretch>
            <a:fillRect/>
          </a:stretch>
        </p:blipFill>
        <p:spPr>
          <a:xfrm>
            <a:off x="5943599" y="1141873"/>
            <a:ext cx="4485861" cy="5516130"/>
          </a:xfrm>
          <a:prstGeom prst="rect">
            <a:avLst/>
          </a:prstGeom>
        </p:spPr>
      </p:pic>
      <p:pic>
        <p:nvPicPr>
          <p:cNvPr id="24" name="Picture 23">
            <a:extLst>
              <a:ext uri="{FF2B5EF4-FFF2-40B4-BE49-F238E27FC236}">
                <a16:creationId xmlns:a16="http://schemas.microsoft.com/office/drawing/2014/main" id="{A517A745-FC01-46FC-83E9-81CD49CD5421}"/>
              </a:ext>
            </a:extLst>
          </p:cNvPr>
          <p:cNvPicPr>
            <a:picLocks noChangeAspect="1"/>
          </p:cNvPicPr>
          <p:nvPr/>
        </p:nvPicPr>
        <p:blipFill>
          <a:blip r:embed="rId7"/>
          <a:stretch>
            <a:fillRect/>
          </a:stretch>
        </p:blipFill>
        <p:spPr>
          <a:xfrm>
            <a:off x="166233" y="4899882"/>
            <a:ext cx="4051530" cy="488734"/>
          </a:xfrm>
          <a:prstGeom prst="rect">
            <a:avLst/>
          </a:prstGeom>
        </p:spPr>
      </p:pic>
      <p:pic>
        <p:nvPicPr>
          <p:cNvPr id="26" name="Picture 25">
            <a:extLst>
              <a:ext uri="{FF2B5EF4-FFF2-40B4-BE49-F238E27FC236}">
                <a16:creationId xmlns:a16="http://schemas.microsoft.com/office/drawing/2014/main" id="{ABA04F46-15C3-4EF9-951D-6EE05872E697}"/>
              </a:ext>
            </a:extLst>
          </p:cNvPr>
          <p:cNvPicPr>
            <a:picLocks noChangeAspect="1"/>
          </p:cNvPicPr>
          <p:nvPr/>
        </p:nvPicPr>
        <p:blipFill>
          <a:blip r:embed="rId8"/>
          <a:stretch>
            <a:fillRect/>
          </a:stretch>
        </p:blipFill>
        <p:spPr>
          <a:xfrm>
            <a:off x="166233" y="5510055"/>
            <a:ext cx="4902723" cy="1249128"/>
          </a:xfrm>
          <a:prstGeom prst="rect">
            <a:avLst/>
          </a:prstGeom>
        </p:spPr>
      </p:pic>
    </p:spTree>
    <p:extLst>
      <p:ext uri="{BB962C8B-B14F-4D97-AF65-F5344CB8AC3E}">
        <p14:creationId xmlns:p14="http://schemas.microsoft.com/office/powerpoint/2010/main" val="11311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6637469" y="-19343"/>
            <a:ext cx="5221045" cy="538609"/>
          </a:xfrm>
          <a:prstGeom prst="rect">
            <a:avLst/>
          </a:prstGeom>
        </p:spPr>
        <p:txBody>
          <a:bodyPr wrap="none">
            <a:spAutoFit/>
          </a:bodyPr>
          <a:lstStyle/>
          <a:p>
            <a:r>
              <a:rPr lang="en-US" b="1" dirty="0">
                <a:solidFill>
                  <a:srgbClr val="FF0000"/>
                </a:solidFill>
              </a:rPr>
              <a:t>DevOps | IAC &amp; Serverless CICD | Practical Hands-On</a:t>
            </a:r>
          </a:p>
          <a:p>
            <a:r>
              <a:rPr lang="en-US" sz="1100" b="1" dirty="0">
                <a:solidFill>
                  <a:srgbClr val="FF0000"/>
                </a:solidFill>
                <a:highlight>
                  <a:srgbClr val="FFFF00"/>
                </a:highlight>
              </a:rPr>
              <a:t>CI/CD CodePipeline View</a:t>
            </a:r>
            <a:endParaRPr lang="en-US" sz="1100" dirty="0">
              <a:solidFill>
                <a:srgbClr val="FF0000"/>
              </a:solidFill>
              <a:highlight>
                <a:srgbClr val="FFFF00"/>
              </a:highlight>
            </a:endParaRPr>
          </a:p>
        </p:txBody>
      </p:sp>
      <p:pic>
        <p:nvPicPr>
          <p:cNvPr id="6" name="Picture 5" descr="A picture containing drawing&#10;&#10;Description automatically generated">
            <a:extLst>
              <a:ext uri="{FF2B5EF4-FFF2-40B4-BE49-F238E27FC236}">
                <a16:creationId xmlns:a16="http://schemas.microsoft.com/office/drawing/2014/main" id="{359041D3-0F33-4961-90AF-C9C30A6C1485}"/>
              </a:ext>
            </a:extLst>
          </p:cNvPr>
          <p:cNvPicPr>
            <a:picLocks noChangeAspect="1"/>
          </p:cNvPicPr>
          <p:nvPr/>
        </p:nvPicPr>
        <p:blipFill>
          <a:blip r:embed="rId2"/>
          <a:stretch>
            <a:fillRect/>
          </a:stretch>
        </p:blipFill>
        <p:spPr>
          <a:xfrm>
            <a:off x="11233500" y="6429080"/>
            <a:ext cx="958480" cy="428920"/>
          </a:xfrm>
          <a:prstGeom prst="rect">
            <a:avLst/>
          </a:prstGeom>
        </p:spPr>
      </p:pic>
      <p:pic>
        <p:nvPicPr>
          <p:cNvPr id="8" name="Picture 7">
            <a:extLst>
              <a:ext uri="{FF2B5EF4-FFF2-40B4-BE49-F238E27FC236}">
                <a16:creationId xmlns:a16="http://schemas.microsoft.com/office/drawing/2014/main" id="{9601CEB5-FD3E-40B5-8117-E7A37F496772}"/>
              </a:ext>
            </a:extLst>
          </p:cNvPr>
          <p:cNvPicPr/>
          <p:nvPr/>
        </p:nvPicPr>
        <p:blipFill>
          <a:blip r:embed="rId3"/>
          <a:stretch>
            <a:fillRect/>
          </a:stretch>
        </p:blipFill>
        <p:spPr>
          <a:xfrm>
            <a:off x="0" y="0"/>
            <a:ext cx="4346713" cy="5959544"/>
          </a:xfrm>
          <a:prstGeom prst="rect">
            <a:avLst/>
          </a:prstGeom>
        </p:spPr>
      </p:pic>
      <p:pic>
        <p:nvPicPr>
          <p:cNvPr id="10" name="Picture 9">
            <a:extLst>
              <a:ext uri="{FF2B5EF4-FFF2-40B4-BE49-F238E27FC236}">
                <a16:creationId xmlns:a16="http://schemas.microsoft.com/office/drawing/2014/main" id="{12FF53C2-EF93-499D-B83D-862FC80160E5}"/>
              </a:ext>
            </a:extLst>
          </p:cNvPr>
          <p:cNvPicPr/>
          <p:nvPr/>
        </p:nvPicPr>
        <p:blipFill>
          <a:blip r:embed="rId4"/>
          <a:stretch>
            <a:fillRect/>
          </a:stretch>
        </p:blipFill>
        <p:spPr>
          <a:xfrm>
            <a:off x="4551545" y="1014158"/>
            <a:ext cx="3673976" cy="1798988"/>
          </a:xfrm>
          <a:prstGeom prst="rect">
            <a:avLst/>
          </a:prstGeom>
        </p:spPr>
      </p:pic>
      <p:pic>
        <p:nvPicPr>
          <p:cNvPr id="11" name="Picture 10">
            <a:extLst>
              <a:ext uri="{FF2B5EF4-FFF2-40B4-BE49-F238E27FC236}">
                <a16:creationId xmlns:a16="http://schemas.microsoft.com/office/drawing/2014/main" id="{954CA8CC-9AB5-423D-86C2-451C5DB69E77}"/>
              </a:ext>
            </a:extLst>
          </p:cNvPr>
          <p:cNvPicPr/>
          <p:nvPr/>
        </p:nvPicPr>
        <p:blipFill>
          <a:blip r:embed="rId5"/>
          <a:stretch>
            <a:fillRect/>
          </a:stretch>
        </p:blipFill>
        <p:spPr>
          <a:xfrm>
            <a:off x="8330962" y="1014158"/>
            <a:ext cx="3477098" cy="1381635"/>
          </a:xfrm>
          <a:prstGeom prst="rect">
            <a:avLst/>
          </a:prstGeom>
        </p:spPr>
      </p:pic>
      <p:pic>
        <p:nvPicPr>
          <p:cNvPr id="5" name="Picture 4">
            <a:extLst>
              <a:ext uri="{FF2B5EF4-FFF2-40B4-BE49-F238E27FC236}">
                <a16:creationId xmlns:a16="http://schemas.microsoft.com/office/drawing/2014/main" id="{557BA8F3-B84B-480F-8BCE-FF19D7EA1104}"/>
              </a:ext>
            </a:extLst>
          </p:cNvPr>
          <p:cNvPicPr>
            <a:picLocks noChangeAspect="1"/>
          </p:cNvPicPr>
          <p:nvPr/>
        </p:nvPicPr>
        <p:blipFill>
          <a:blip r:embed="rId6"/>
          <a:stretch>
            <a:fillRect/>
          </a:stretch>
        </p:blipFill>
        <p:spPr>
          <a:xfrm>
            <a:off x="4551545" y="2872408"/>
            <a:ext cx="3274854" cy="1553631"/>
          </a:xfrm>
          <a:prstGeom prst="rect">
            <a:avLst/>
          </a:prstGeom>
        </p:spPr>
      </p:pic>
      <p:pic>
        <p:nvPicPr>
          <p:cNvPr id="4" name="Picture 3">
            <a:extLst>
              <a:ext uri="{FF2B5EF4-FFF2-40B4-BE49-F238E27FC236}">
                <a16:creationId xmlns:a16="http://schemas.microsoft.com/office/drawing/2014/main" id="{9695DB7A-1EB0-4208-8146-82E07BE5AC5B}"/>
              </a:ext>
            </a:extLst>
          </p:cNvPr>
          <p:cNvPicPr>
            <a:picLocks noChangeAspect="1"/>
          </p:cNvPicPr>
          <p:nvPr/>
        </p:nvPicPr>
        <p:blipFill>
          <a:blip r:embed="rId7"/>
          <a:stretch>
            <a:fillRect/>
          </a:stretch>
        </p:blipFill>
        <p:spPr>
          <a:xfrm>
            <a:off x="7927516" y="2862083"/>
            <a:ext cx="3930997" cy="1991676"/>
          </a:xfrm>
          <a:prstGeom prst="rect">
            <a:avLst/>
          </a:prstGeom>
        </p:spPr>
      </p:pic>
      <p:sp>
        <p:nvSpPr>
          <p:cNvPr id="12" name="TextBox 11">
            <a:extLst>
              <a:ext uri="{FF2B5EF4-FFF2-40B4-BE49-F238E27FC236}">
                <a16:creationId xmlns:a16="http://schemas.microsoft.com/office/drawing/2014/main" id="{B58BB284-2EB2-4A48-9C55-2485EFC3EBBE}"/>
              </a:ext>
            </a:extLst>
          </p:cNvPr>
          <p:cNvSpPr txBox="1"/>
          <p:nvPr/>
        </p:nvSpPr>
        <p:spPr>
          <a:xfrm>
            <a:off x="4446104" y="770371"/>
            <a:ext cx="2584174" cy="247370"/>
          </a:xfrm>
          <a:prstGeom prst="rect">
            <a:avLst/>
          </a:prstGeom>
          <a:noFill/>
        </p:spPr>
        <p:txBody>
          <a:bodyPr wrap="square">
            <a:spAutoFit/>
          </a:bodyPr>
          <a:lstStyle/>
          <a:p>
            <a:r>
              <a:rPr lang="en-US" sz="1000" b="0" i="0" dirty="0">
                <a:solidFill>
                  <a:srgbClr val="16191F"/>
                </a:solidFill>
                <a:effectLst/>
              </a:rPr>
              <a:t>Stack Name: </a:t>
            </a:r>
            <a:r>
              <a:rPr lang="en-US" sz="1000" b="1" i="0" dirty="0">
                <a:solidFill>
                  <a:srgbClr val="16191F"/>
                </a:solidFill>
                <a:effectLst/>
                <a:highlight>
                  <a:srgbClr val="FFFF00"/>
                </a:highlight>
              </a:rPr>
              <a:t>SERVERLESS-CICD-DEMO-STACK</a:t>
            </a:r>
            <a:endParaRPr lang="en-US" sz="1000" b="1" dirty="0">
              <a:highlight>
                <a:srgbClr val="FFFF00"/>
              </a:highlight>
            </a:endParaRPr>
          </a:p>
        </p:txBody>
      </p:sp>
      <p:sp>
        <p:nvSpPr>
          <p:cNvPr id="13" name="TextBox 12">
            <a:extLst>
              <a:ext uri="{FF2B5EF4-FFF2-40B4-BE49-F238E27FC236}">
                <a16:creationId xmlns:a16="http://schemas.microsoft.com/office/drawing/2014/main" id="{ADA29116-8342-42C1-859D-628853369B21}"/>
              </a:ext>
            </a:extLst>
          </p:cNvPr>
          <p:cNvSpPr txBox="1"/>
          <p:nvPr/>
        </p:nvSpPr>
        <p:spPr>
          <a:xfrm>
            <a:off x="8225521" y="784736"/>
            <a:ext cx="3163781" cy="246221"/>
          </a:xfrm>
          <a:prstGeom prst="rect">
            <a:avLst/>
          </a:prstGeom>
          <a:noFill/>
        </p:spPr>
        <p:txBody>
          <a:bodyPr wrap="square">
            <a:spAutoFit/>
          </a:bodyPr>
          <a:lstStyle/>
          <a:p>
            <a:r>
              <a:rPr lang="en-US" sz="1000" b="0" i="0" dirty="0">
                <a:solidFill>
                  <a:srgbClr val="16191F"/>
                </a:solidFill>
                <a:effectLst/>
              </a:rPr>
              <a:t>Stack Name: </a:t>
            </a:r>
            <a:r>
              <a:rPr lang="en-US" sz="1000" b="1" i="0" dirty="0">
                <a:solidFill>
                  <a:srgbClr val="16191F"/>
                </a:solidFill>
                <a:effectLst/>
                <a:highlight>
                  <a:srgbClr val="FFFF00"/>
                </a:highlight>
              </a:rPr>
              <a:t>SERVERLESS-CICD-DEMO-LAMBDA-ROLE</a:t>
            </a:r>
            <a:endParaRPr lang="en-US" sz="1000" b="1" dirty="0">
              <a:highlight>
                <a:srgbClr val="FFFF00"/>
              </a:highlight>
            </a:endParaRPr>
          </a:p>
        </p:txBody>
      </p:sp>
      <p:pic>
        <p:nvPicPr>
          <p:cNvPr id="7" name="Picture 6">
            <a:extLst>
              <a:ext uri="{FF2B5EF4-FFF2-40B4-BE49-F238E27FC236}">
                <a16:creationId xmlns:a16="http://schemas.microsoft.com/office/drawing/2014/main" id="{157DA2B3-1AF1-48C5-88B4-1AC58E848E21}"/>
              </a:ext>
            </a:extLst>
          </p:cNvPr>
          <p:cNvPicPr>
            <a:picLocks noChangeAspect="1"/>
          </p:cNvPicPr>
          <p:nvPr/>
        </p:nvPicPr>
        <p:blipFill>
          <a:blip r:embed="rId8"/>
          <a:stretch>
            <a:fillRect/>
          </a:stretch>
        </p:blipFill>
        <p:spPr>
          <a:xfrm>
            <a:off x="4551545" y="5429513"/>
            <a:ext cx="7368821" cy="927630"/>
          </a:xfrm>
          <a:prstGeom prst="rect">
            <a:avLst/>
          </a:prstGeom>
        </p:spPr>
      </p:pic>
      <p:sp>
        <p:nvSpPr>
          <p:cNvPr id="14" name="TextBox 13">
            <a:extLst>
              <a:ext uri="{FF2B5EF4-FFF2-40B4-BE49-F238E27FC236}">
                <a16:creationId xmlns:a16="http://schemas.microsoft.com/office/drawing/2014/main" id="{A42F1D67-08A4-4573-B18B-991841D2B52D}"/>
              </a:ext>
            </a:extLst>
          </p:cNvPr>
          <p:cNvSpPr txBox="1"/>
          <p:nvPr/>
        </p:nvSpPr>
        <p:spPr>
          <a:xfrm>
            <a:off x="4502137" y="4540128"/>
            <a:ext cx="3373669" cy="1077218"/>
          </a:xfrm>
          <a:prstGeom prst="rect">
            <a:avLst/>
          </a:prstGeom>
          <a:noFill/>
        </p:spPr>
        <p:txBody>
          <a:bodyPr wrap="square">
            <a:spAutoFit/>
          </a:bodyPr>
          <a:lstStyle/>
          <a:p>
            <a:r>
              <a:rPr lang="en-US" sz="800" b="0" i="0" dirty="0">
                <a:solidFill>
                  <a:srgbClr val="16191F"/>
                </a:solidFill>
                <a:effectLst/>
              </a:rPr>
              <a:t>Once the Demo has been succefully completed. Delete the Stacks as per below screenshot.</a:t>
            </a:r>
          </a:p>
          <a:p>
            <a:r>
              <a:rPr lang="en-US" sz="800" b="1" u="sng" dirty="0">
                <a:solidFill>
                  <a:srgbClr val="16191F"/>
                </a:solidFill>
                <a:highlight>
                  <a:srgbClr val="FFFF00"/>
                </a:highlight>
              </a:rPr>
              <a:t>Delete Order</a:t>
            </a:r>
            <a:r>
              <a:rPr lang="en-US" sz="800" dirty="0">
                <a:solidFill>
                  <a:srgbClr val="16191F"/>
                </a:solidFill>
                <a:highlight>
                  <a:srgbClr val="FFFF00"/>
                </a:highlight>
              </a:rPr>
              <a:t>:  </a:t>
            </a:r>
          </a:p>
          <a:p>
            <a:pPr marL="171450" indent="-171450">
              <a:buFont typeface="Arial" panose="020B0604020202020204" pitchFamily="34" charset="0"/>
              <a:buChar char="•"/>
            </a:pPr>
            <a:r>
              <a:rPr lang="en-US" sz="800" b="0" i="0" dirty="0">
                <a:solidFill>
                  <a:srgbClr val="16191F"/>
                </a:solidFill>
                <a:effectLst/>
                <a:latin typeface="Amazon Ember"/>
              </a:rPr>
              <a:t>serverless-</a:t>
            </a:r>
            <a:r>
              <a:rPr lang="en-US" sz="800" b="0" i="0" dirty="0" err="1">
                <a:solidFill>
                  <a:srgbClr val="16191F"/>
                </a:solidFill>
                <a:effectLst/>
                <a:latin typeface="Amazon Ember"/>
              </a:rPr>
              <a:t>cicd</a:t>
            </a:r>
            <a:r>
              <a:rPr lang="en-US" sz="800" b="0" i="0" dirty="0">
                <a:solidFill>
                  <a:srgbClr val="16191F"/>
                </a:solidFill>
                <a:effectLst/>
                <a:latin typeface="Amazon Ember"/>
              </a:rPr>
              <a:t>-demo-service-Stack-DEMO</a:t>
            </a:r>
          </a:p>
          <a:p>
            <a:pPr marL="171450" indent="-171450">
              <a:buFont typeface="Arial" panose="020B0604020202020204" pitchFamily="34" charset="0"/>
              <a:buChar char="•"/>
            </a:pPr>
            <a:r>
              <a:rPr lang="en-US" sz="800" b="0" i="0" dirty="0">
                <a:solidFill>
                  <a:srgbClr val="16191F"/>
                </a:solidFill>
                <a:effectLst/>
                <a:latin typeface="Amazon Ember"/>
              </a:rPr>
              <a:t>SERVERLESS-CICD-DEMO-STACK</a:t>
            </a:r>
            <a:endParaRPr lang="en-US" sz="800" dirty="0">
              <a:solidFill>
                <a:srgbClr val="16191F"/>
              </a:solidFill>
              <a:latin typeface="Amazon Ember"/>
            </a:endParaRPr>
          </a:p>
          <a:p>
            <a:pPr marL="171450" indent="-171450" algn="l">
              <a:buFont typeface="Arial" panose="020B0604020202020204" pitchFamily="34" charset="0"/>
              <a:buChar char="•"/>
            </a:pPr>
            <a:r>
              <a:rPr lang="en-US" sz="800" b="0" i="0" dirty="0">
                <a:solidFill>
                  <a:srgbClr val="16191F"/>
                </a:solidFill>
                <a:effectLst/>
                <a:latin typeface="Amazon Ember"/>
              </a:rPr>
              <a:t>SERVERLESS-CICD-DEMO-LAMBDA-ROLE</a:t>
            </a:r>
          </a:p>
          <a:p>
            <a:br>
              <a:rPr lang="en-US" sz="800" b="0" i="0" dirty="0">
                <a:solidFill>
                  <a:srgbClr val="16191F"/>
                </a:solidFill>
                <a:effectLst/>
                <a:latin typeface="Amazon Ember"/>
              </a:rPr>
            </a:br>
            <a:endParaRPr lang="en-US" sz="800" b="1" dirty="0">
              <a:highlight>
                <a:srgbClr val="FFFF00"/>
              </a:highlight>
            </a:endParaRPr>
          </a:p>
        </p:txBody>
      </p:sp>
    </p:spTree>
    <p:extLst>
      <p:ext uri="{BB962C8B-B14F-4D97-AF65-F5344CB8AC3E}">
        <p14:creationId xmlns:p14="http://schemas.microsoft.com/office/powerpoint/2010/main" val="217925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A082F6C-0ED9-41F8-9183-2FD7961E7377}"/>
              </a:ext>
            </a:extLst>
          </p:cNvPr>
          <p:cNvSpPr/>
          <p:nvPr/>
        </p:nvSpPr>
        <p:spPr>
          <a:xfrm>
            <a:off x="130631" y="88152"/>
            <a:ext cx="4964830" cy="522991"/>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b="1" kern="1200" dirty="0">
                <a:solidFill>
                  <a:srgbClr val="FF0000"/>
                </a:solidFill>
                <a:ea typeface="+mj-ea"/>
                <a:cs typeface="+mj-cs"/>
              </a:rPr>
              <a:t>DevOps | IAC &amp; Serverless CICD | Practical Hands-On</a:t>
            </a:r>
          </a:p>
          <a:p>
            <a:pPr>
              <a:lnSpc>
                <a:spcPct val="90000"/>
              </a:lnSpc>
              <a:spcBef>
                <a:spcPct val="0"/>
              </a:spcBef>
              <a:spcAft>
                <a:spcPts val="600"/>
              </a:spcAft>
            </a:pPr>
            <a:r>
              <a:rPr lang="en-US" sz="1200" b="1" kern="1200" dirty="0">
                <a:solidFill>
                  <a:schemeClr val="tx1"/>
                </a:solidFill>
                <a:highlight>
                  <a:srgbClr val="FFFF00"/>
                </a:highlight>
                <a:ea typeface="+mj-ea"/>
                <a:cs typeface="+mj-cs"/>
              </a:rPr>
              <a:t>GitFlow Process for working with CodeCommit or Github Repo</a:t>
            </a:r>
            <a:endParaRPr lang="en-US" sz="1200" kern="1200" dirty="0">
              <a:solidFill>
                <a:schemeClr val="tx1"/>
              </a:solidFill>
              <a:highlight>
                <a:srgbClr val="FFFF00"/>
              </a:highlight>
              <a:ea typeface="+mj-ea"/>
              <a:cs typeface="+mj-cs"/>
            </a:endParaRPr>
          </a:p>
        </p:txBody>
      </p:sp>
      <p:pic>
        <p:nvPicPr>
          <p:cNvPr id="5" name="Picture 4">
            <a:extLst>
              <a:ext uri="{FF2B5EF4-FFF2-40B4-BE49-F238E27FC236}">
                <a16:creationId xmlns:a16="http://schemas.microsoft.com/office/drawing/2014/main" id="{06E57885-F213-462F-B850-986200086292}"/>
              </a:ext>
            </a:extLst>
          </p:cNvPr>
          <p:cNvPicPr>
            <a:picLocks noChangeAspect="1"/>
          </p:cNvPicPr>
          <p:nvPr/>
        </p:nvPicPr>
        <p:blipFill>
          <a:blip r:embed="rId2"/>
          <a:stretch>
            <a:fillRect/>
          </a:stretch>
        </p:blipFill>
        <p:spPr>
          <a:xfrm>
            <a:off x="198741" y="1222287"/>
            <a:ext cx="1781242" cy="1465072"/>
          </a:xfrm>
          <a:prstGeom prst="rect">
            <a:avLst/>
          </a:prstGeom>
        </p:spPr>
      </p:pic>
      <p:pic>
        <p:nvPicPr>
          <p:cNvPr id="15" name="Picture 14">
            <a:extLst>
              <a:ext uri="{FF2B5EF4-FFF2-40B4-BE49-F238E27FC236}">
                <a16:creationId xmlns:a16="http://schemas.microsoft.com/office/drawing/2014/main" id="{B78BF7CD-26FD-407D-8C23-784EA83565EB}"/>
              </a:ext>
            </a:extLst>
          </p:cNvPr>
          <p:cNvPicPr>
            <a:picLocks noChangeAspect="1"/>
          </p:cNvPicPr>
          <p:nvPr/>
        </p:nvPicPr>
        <p:blipFill>
          <a:blip r:embed="rId3"/>
          <a:stretch>
            <a:fillRect/>
          </a:stretch>
        </p:blipFill>
        <p:spPr>
          <a:xfrm>
            <a:off x="4845173" y="2586653"/>
            <a:ext cx="4384083" cy="2498927"/>
          </a:xfrm>
          <a:prstGeom prst="rect">
            <a:avLst/>
          </a:prstGeom>
        </p:spPr>
      </p:pic>
      <p:pic>
        <p:nvPicPr>
          <p:cNvPr id="9" name="Picture 8">
            <a:extLst>
              <a:ext uri="{FF2B5EF4-FFF2-40B4-BE49-F238E27FC236}">
                <a16:creationId xmlns:a16="http://schemas.microsoft.com/office/drawing/2014/main" id="{1D73E76F-4ADF-43C0-ABA6-3404A849C9D9}"/>
              </a:ext>
            </a:extLst>
          </p:cNvPr>
          <p:cNvPicPr>
            <a:picLocks noChangeAspect="1"/>
          </p:cNvPicPr>
          <p:nvPr/>
        </p:nvPicPr>
        <p:blipFill>
          <a:blip r:embed="rId4"/>
          <a:stretch>
            <a:fillRect/>
          </a:stretch>
        </p:blipFill>
        <p:spPr>
          <a:xfrm>
            <a:off x="198739" y="4239192"/>
            <a:ext cx="4515076" cy="2426853"/>
          </a:xfrm>
          <a:prstGeom prst="rect">
            <a:avLst/>
          </a:prstGeom>
        </p:spPr>
      </p:pic>
      <p:pic>
        <p:nvPicPr>
          <p:cNvPr id="4" name="Picture 3">
            <a:extLst>
              <a:ext uri="{FF2B5EF4-FFF2-40B4-BE49-F238E27FC236}">
                <a16:creationId xmlns:a16="http://schemas.microsoft.com/office/drawing/2014/main" id="{5D9A699B-4AE0-4D8F-BE9C-225C53EABC0D}"/>
              </a:ext>
            </a:extLst>
          </p:cNvPr>
          <p:cNvPicPr>
            <a:picLocks noChangeAspect="1"/>
          </p:cNvPicPr>
          <p:nvPr/>
        </p:nvPicPr>
        <p:blipFill>
          <a:blip r:embed="rId5"/>
          <a:stretch>
            <a:fillRect/>
          </a:stretch>
        </p:blipFill>
        <p:spPr>
          <a:xfrm>
            <a:off x="198739" y="2827983"/>
            <a:ext cx="3792797" cy="1270586"/>
          </a:xfrm>
          <a:prstGeom prst="rect">
            <a:avLst/>
          </a:prstGeom>
        </p:spPr>
      </p:pic>
      <p:pic>
        <p:nvPicPr>
          <p:cNvPr id="8" name="Picture 7">
            <a:extLst>
              <a:ext uri="{FF2B5EF4-FFF2-40B4-BE49-F238E27FC236}">
                <a16:creationId xmlns:a16="http://schemas.microsoft.com/office/drawing/2014/main" id="{B8B3A521-6AE0-4764-8847-E0B15FF09DC5}"/>
              </a:ext>
            </a:extLst>
          </p:cNvPr>
          <p:cNvPicPr>
            <a:picLocks noChangeAspect="1"/>
          </p:cNvPicPr>
          <p:nvPr/>
        </p:nvPicPr>
        <p:blipFill>
          <a:blip r:embed="rId6"/>
          <a:stretch>
            <a:fillRect/>
          </a:stretch>
        </p:blipFill>
        <p:spPr>
          <a:xfrm>
            <a:off x="2095138" y="1208089"/>
            <a:ext cx="7557486" cy="90689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59041D3-0F33-4961-90AF-C9C30A6C1485}"/>
              </a:ext>
            </a:extLst>
          </p:cNvPr>
          <p:cNvPicPr>
            <a:picLocks noChangeAspect="1"/>
          </p:cNvPicPr>
          <p:nvPr/>
        </p:nvPicPr>
        <p:blipFill>
          <a:blip r:embed="rId7"/>
          <a:stretch>
            <a:fillRect/>
          </a:stretch>
        </p:blipFill>
        <p:spPr>
          <a:xfrm>
            <a:off x="11233500" y="6429080"/>
            <a:ext cx="958480" cy="428920"/>
          </a:xfrm>
          <a:prstGeom prst="rect">
            <a:avLst/>
          </a:prstGeom>
        </p:spPr>
      </p:pic>
      <p:pic>
        <p:nvPicPr>
          <p:cNvPr id="17" name="Picture 16">
            <a:extLst>
              <a:ext uri="{FF2B5EF4-FFF2-40B4-BE49-F238E27FC236}">
                <a16:creationId xmlns:a16="http://schemas.microsoft.com/office/drawing/2014/main" id="{0F128811-E985-4A59-9CF1-1C5BE6414D8E}"/>
              </a:ext>
            </a:extLst>
          </p:cNvPr>
          <p:cNvPicPr>
            <a:picLocks noChangeAspect="1"/>
          </p:cNvPicPr>
          <p:nvPr/>
        </p:nvPicPr>
        <p:blipFill>
          <a:blip r:embed="rId8"/>
          <a:stretch>
            <a:fillRect/>
          </a:stretch>
        </p:blipFill>
        <p:spPr>
          <a:xfrm>
            <a:off x="8018922" y="3429000"/>
            <a:ext cx="4075524" cy="2771357"/>
          </a:xfrm>
          <a:prstGeom prst="rect">
            <a:avLst/>
          </a:prstGeom>
        </p:spPr>
      </p:pic>
    </p:spTree>
    <p:extLst>
      <p:ext uri="{BB962C8B-B14F-4D97-AF65-F5344CB8AC3E}">
        <p14:creationId xmlns:p14="http://schemas.microsoft.com/office/powerpoint/2010/main" val="165151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F69D419-B216-4AB1-A2F4-C3D4F76AF66E}"/>
              </a:ext>
            </a:extLst>
          </p:cNvPr>
          <p:cNvPicPr>
            <a:picLocks noChangeAspect="1"/>
          </p:cNvPicPr>
          <p:nvPr/>
        </p:nvPicPr>
        <p:blipFill>
          <a:blip r:embed="rId2"/>
          <a:stretch>
            <a:fillRect/>
          </a:stretch>
        </p:blipFill>
        <p:spPr>
          <a:xfrm>
            <a:off x="10963517" y="6299200"/>
            <a:ext cx="1210992" cy="541919"/>
          </a:xfrm>
          <a:prstGeom prst="rect">
            <a:avLst/>
          </a:prstGeom>
        </p:spPr>
      </p:pic>
      <p:sp>
        <p:nvSpPr>
          <p:cNvPr id="2" name="Rectangle 1">
            <a:extLst>
              <a:ext uri="{FF2B5EF4-FFF2-40B4-BE49-F238E27FC236}">
                <a16:creationId xmlns:a16="http://schemas.microsoft.com/office/drawing/2014/main" id="{E8A71264-1ED0-4878-8B9C-37B0204A3D02}"/>
              </a:ext>
            </a:extLst>
          </p:cNvPr>
          <p:cNvSpPr/>
          <p:nvPr/>
        </p:nvSpPr>
        <p:spPr>
          <a:xfrm>
            <a:off x="89295" y="33955"/>
            <a:ext cx="6925612" cy="584775"/>
          </a:xfrm>
          <a:prstGeom prst="rect">
            <a:avLst/>
          </a:prstGeom>
        </p:spPr>
        <p:txBody>
          <a:bodyPr wrap="square">
            <a:spAutoFit/>
          </a:bodyPr>
          <a:lstStyle/>
          <a:p>
            <a:r>
              <a:rPr lang="en-US" sz="3200" b="0" i="0" dirty="0">
                <a:solidFill>
                  <a:srgbClr val="292929"/>
                </a:solidFill>
                <a:effectLst/>
              </a:rPr>
              <a:t>DevOps Methodology</a:t>
            </a:r>
          </a:p>
        </p:txBody>
      </p:sp>
      <p:sp>
        <p:nvSpPr>
          <p:cNvPr id="3" name="Rectangle 2">
            <a:extLst>
              <a:ext uri="{FF2B5EF4-FFF2-40B4-BE49-F238E27FC236}">
                <a16:creationId xmlns:a16="http://schemas.microsoft.com/office/drawing/2014/main" id="{8E91EBB2-6AAB-4584-9BB8-23416A5D84EE}"/>
              </a:ext>
            </a:extLst>
          </p:cNvPr>
          <p:cNvSpPr/>
          <p:nvPr/>
        </p:nvSpPr>
        <p:spPr>
          <a:xfrm>
            <a:off x="754461" y="1127756"/>
            <a:ext cx="1808893" cy="369332"/>
          </a:xfrm>
          <a:prstGeom prst="rect">
            <a:avLst/>
          </a:prstGeom>
        </p:spPr>
        <p:txBody>
          <a:bodyPr wrap="none">
            <a:spAutoFit/>
          </a:bodyPr>
          <a:lstStyle/>
          <a:p>
            <a:r>
              <a:rPr lang="en-US" b="1" i="0" dirty="0">
                <a:solidFill>
                  <a:srgbClr val="FF0000"/>
                </a:solidFill>
                <a:effectLst/>
                <a:latin typeface="medium-content-serif-font"/>
              </a:rPr>
              <a:t>What is DevOps?</a:t>
            </a:r>
            <a:endParaRPr lang="en-US" dirty="0">
              <a:solidFill>
                <a:srgbClr val="FF0000"/>
              </a:solidFill>
            </a:endParaRPr>
          </a:p>
        </p:txBody>
      </p:sp>
      <p:sp>
        <p:nvSpPr>
          <p:cNvPr id="5" name="Rectangle 4">
            <a:extLst>
              <a:ext uri="{FF2B5EF4-FFF2-40B4-BE49-F238E27FC236}">
                <a16:creationId xmlns:a16="http://schemas.microsoft.com/office/drawing/2014/main" id="{CEBAD483-4DDD-4BBB-A421-6E94B69F1EE4}"/>
              </a:ext>
            </a:extLst>
          </p:cNvPr>
          <p:cNvSpPr/>
          <p:nvPr/>
        </p:nvSpPr>
        <p:spPr>
          <a:xfrm>
            <a:off x="504101" y="2701581"/>
            <a:ext cx="6096000" cy="3293209"/>
          </a:xfrm>
          <a:prstGeom prst="rect">
            <a:avLst/>
          </a:prstGeom>
        </p:spPr>
        <p:txBody>
          <a:bodyPr>
            <a:spAutoFit/>
          </a:bodyPr>
          <a:lstStyle/>
          <a:p>
            <a:pPr marL="285750" indent="-285750">
              <a:buFont typeface="Arial" panose="020B0604020202020204" pitchFamily="34" charset="0"/>
              <a:buChar char="•"/>
            </a:pPr>
            <a:r>
              <a:rPr lang="en-US" sz="1600" b="1" i="0" dirty="0">
                <a:solidFill>
                  <a:srgbClr val="292929"/>
                </a:solidFill>
                <a:effectLst/>
              </a:rPr>
              <a:t>DevOps</a:t>
            </a:r>
            <a:r>
              <a:rPr lang="en-US" sz="1600" b="0" i="0" dirty="0">
                <a:solidFill>
                  <a:srgbClr val="292929"/>
                </a:solidFill>
                <a:effectLst/>
              </a:rPr>
              <a:t> combines software development (</a:t>
            </a:r>
            <a:r>
              <a:rPr lang="en-US" sz="1600" b="1" i="0" dirty="0">
                <a:solidFill>
                  <a:srgbClr val="292929"/>
                </a:solidFill>
                <a:effectLst/>
              </a:rPr>
              <a:t>Dev</a:t>
            </a:r>
            <a:r>
              <a:rPr lang="en-US" sz="1600" b="0" i="0" dirty="0">
                <a:solidFill>
                  <a:srgbClr val="292929"/>
                </a:solidFill>
                <a:effectLst/>
              </a:rPr>
              <a:t>), Quality Assurance (</a:t>
            </a:r>
            <a:r>
              <a:rPr lang="en-US" sz="1600" b="1" i="0" dirty="0">
                <a:solidFill>
                  <a:srgbClr val="292929"/>
                </a:solidFill>
                <a:effectLst/>
              </a:rPr>
              <a:t>QA</a:t>
            </a:r>
            <a:r>
              <a:rPr lang="en-US" sz="1600" b="0" i="0" dirty="0">
                <a:solidFill>
                  <a:srgbClr val="292929"/>
                </a:solidFill>
                <a:effectLst/>
              </a:rPr>
              <a:t>) with information technology operations (</a:t>
            </a:r>
            <a:r>
              <a:rPr lang="en-US" sz="1600" b="1" i="0" dirty="0">
                <a:solidFill>
                  <a:srgbClr val="292929"/>
                </a:solidFill>
                <a:effectLst/>
              </a:rPr>
              <a:t>Ops</a:t>
            </a:r>
            <a:r>
              <a:rPr lang="en-US" sz="1600" b="0" i="0" dirty="0">
                <a:solidFill>
                  <a:srgbClr val="292929"/>
                </a:solidFill>
                <a:effectLst/>
              </a:rPr>
              <a:t>) participating together in the entire service lifecycle, from design through the development process to production support.</a:t>
            </a:r>
          </a:p>
          <a:p>
            <a:endParaRPr lang="en-US" sz="1600" b="0" i="0" dirty="0">
              <a:solidFill>
                <a:srgbClr val="292929"/>
              </a:solidFill>
              <a:effectLst/>
            </a:endParaRPr>
          </a:p>
          <a:p>
            <a:pPr marL="285750" indent="-285750">
              <a:buFont typeface="Arial" panose="020B0604020202020204" pitchFamily="34" charset="0"/>
              <a:buChar char="•"/>
            </a:pPr>
            <a:r>
              <a:rPr lang="en-US" sz="1600" b="1" dirty="0"/>
              <a:t>DevOps</a:t>
            </a:r>
            <a:r>
              <a:rPr lang="en-US" sz="1600" dirty="0"/>
              <a:t> leverages collaboration, tool-chain integrations, automation, Cloud adoption, improved processes and more standardizations, to building trust and improve productivity across development, QA and IT operations teams.</a:t>
            </a:r>
          </a:p>
          <a:p>
            <a:endParaRPr lang="en-US" sz="1600" dirty="0"/>
          </a:p>
          <a:p>
            <a:pPr marL="285750" indent="-285750">
              <a:buFont typeface="Arial" panose="020B0604020202020204" pitchFamily="34" charset="0"/>
              <a:buChar char="•"/>
            </a:pPr>
            <a:r>
              <a:rPr lang="en-US" sz="1600" b="1" i="0" dirty="0">
                <a:solidFill>
                  <a:srgbClr val="292929"/>
                </a:solidFill>
                <a:effectLst/>
              </a:rPr>
              <a:t>DevOps</a:t>
            </a:r>
            <a:r>
              <a:rPr lang="en-US" sz="1600" b="0" i="0" dirty="0">
                <a:solidFill>
                  <a:srgbClr val="292929"/>
                </a:solidFill>
                <a:effectLst/>
              </a:rPr>
              <a:t> is a movement that improves IT service delivery agility, ensures software quality, security, availability, reliability &amp; performance.</a:t>
            </a:r>
          </a:p>
        </p:txBody>
      </p:sp>
      <p:pic>
        <p:nvPicPr>
          <p:cNvPr id="7" name="Picture 6">
            <a:extLst>
              <a:ext uri="{FF2B5EF4-FFF2-40B4-BE49-F238E27FC236}">
                <a16:creationId xmlns:a16="http://schemas.microsoft.com/office/drawing/2014/main" id="{CE400590-34B7-46B6-A64C-614EC3C4BC50}"/>
              </a:ext>
            </a:extLst>
          </p:cNvPr>
          <p:cNvPicPr>
            <a:picLocks noChangeAspect="1"/>
          </p:cNvPicPr>
          <p:nvPr/>
        </p:nvPicPr>
        <p:blipFill>
          <a:blip r:embed="rId3"/>
          <a:stretch>
            <a:fillRect/>
          </a:stretch>
        </p:blipFill>
        <p:spPr>
          <a:xfrm>
            <a:off x="7489418" y="4142756"/>
            <a:ext cx="4219575" cy="2009775"/>
          </a:xfrm>
          <a:prstGeom prst="rect">
            <a:avLst/>
          </a:prstGeom>
        </p:spPr>
      </p:pic>
      <p:sp>
        <p:nvSpPr>
          <p:cNvPr id="9" name="Rectangle 8">
            <a:extLst>
              <a:ext uri="{FF2B5EF4-FFF2-40B4-BE49-F238E27FC236}">
                <a16:creationId xmlns:a16="http://schemas.microsoft.com/office/drawing/2014/main" id="{D54B0F47-8FC1-496E-B243-47C2CEA29D32}"/>
              </a:ext>
            </a:extLst>
          </p:cNvPr>
          <p:cNvSpPr/>
          <p:nvPr/>
        </p:nvSpPr>
        <p:spPr>
          <a:xfrm>
            <a:off x="754461" y="1513364"/>
            <a:ext cx="6096000" cy="523220"/>
          </a:xfrm>
          <a:prstGeom prst="rect">
            <a:avLst/>
          </a:prstGeom>
        </p:spPr>
        <p:txBody>
          <a:bodyPr>
            <a:spAutoFit/>
          </a:bodyPr>
          <a:lstStyle/>
          <a:p>
            <a:r>
              <a:rPr lang="en-US" sz="1400" b="1" i="0" dirty="0">
                <a:solidFill>
                  <a:srgbClr val="2C1A5D"/>
                </a:solidFill>
                <a:effectLst/>
              </a:rPr>
              <a:t>It’s a culture of trust and collaboration in which professionals use the right tools to achieve continuous delivery of business value.</a:t>
            </a:r>
            <a:endParaRPr lang="en-US" sz="1400" b="1" dirty="0"/>
          </a:p>
        </p:txBody>
      </p:sp>
      <p:pic>
        <p:nvPicPr>
          <p:cNvPr id="10" name="Picture 9">
            <a:extLst>
              <a:ext uri="{FF2B5EF4-FFF2-40B4-BE49-F238E27FC236}">
                <a16:creationId xmlns:a16="http://schemas.microsoft.com/office/drawing/2014/main" id="{2F275626-AD77-4919-9C3A-793A4AFF75B7}"/>
              </a:ext>
            </a:extLst>
          </p:cNvPr>
          <p:cNvPicPr>
            <a:picLocks noChangeAspect="1"/>
          </p:cNvPicPr>
          <p:nvPr/>
        </p:nvPicPr>
        <p:blipFill>
          <a:blip r:embed="rId4"/>
          <a:stretch>
            <a:fillRect/>
          </a:stretch>
        </p:blipFill>
        <p:spPr>
          <a:xfrm>
            <a:off x="7604659" y="500856"/>
            <a:ext cx="3802368" cy="3495231"/>
          </a:xfrm>
          <a:prstGeom prst="rect">
            <a:avLst/>
          </a:prstGeom>
        </p:spPr>
      </p:pic>
    </p:spTree>
    <p:extLst>
      <p:ext uri="{BB962C8B-B14F-4D97-AF65-F5344CB8AC3E}">
        <p14:creationId xmlns:p14="http://schemas.microsoft.com/office/powerpoint/2010/main" val="13124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A082F6C-0ED9-41F8-9183-2FD7961E7377}"/>
              </a:ext>
            </a:extLst>
          </p:cNvPr>
          <p:cNvSpPr/>
          <p:nvPr/>
        </p:nvSpPr>
        <p:spPr>
          <a:xfrm>
            <a:off x="0" y="35522"/>
            <a:ext cx="4964830" cy="522991"/>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b="1" kern="1200" dirty="0">
                <a:solidFill>
                  <a:srgbClr val="FF0000"/>
                </a:solidFill>
                <a:ea typeface="+mj-ea"/>
                <a:cs typeface="+mj-cs"/>
              </a:rPr>
              <a:t>DevOps | IAC &amp; Serverless CICD | Practical Hands-On</a:t>
            </a:r>
          </a:p>
          <a:p>
            <a:pPr>
              <a:lnSpc>
                <a:spcPct val="90000"/>
              </a:lnSpc>
              <a:spcBef>
                <a:spcPct val="0"/>
              </a:spcBef>
              <a:spcAft>
                <a:spcPts val="600"/>
              </a:spcAft>
            </a:pPr>
            <a:r>
              <a:rPr lang="en-US" sz="1200" b="1" kern="1200" dirty="0">
                <a:solidFill>
                  <a:schemeClr val="tx1"/>
                </a:solidFill>
                <a:highlight>
                  <a:srgbClr val="FFFF00"/>
                </a:highlight>
                <a:ea typeface="+mj-ea"/>
                <a:cs typeface="+mj-cs"/>
              </a:rPr>
              <a:t>GitFlow Process for working with CodeCommit or Github Repo</a:t>
            </a:r>
            <a:endParaRPr lang="en-US" sz="1200" kern="1200" dirty="0">
              <a:solidFill>
                <a:schemeClr val="tx1"/>
              </a:solidFill>
              <a:highlight>
                <a:srgbClr val="FFFF00"/>
              </a:highlight>
              <a:ea typeface="+mj-ea"/>
              <a:cs typeface="+mj-cs"/>
            </a:endParaRPr>
          </a:p>
        </p:txBody>
      </p:sp>
      <p:pic>
        <p:nvPicPr>
          <p:cNvPr id="6" name="Picture 5" descr="A picture containing drawing&#10;&#10;Description automatically generated">
            <a:extLst>
              <a:ext uri="{FF2B5EF4-FFF2-40B4-BE49-F238E27FC236}">
                <a16:creationId xmlns:a16="http://schemas.microsoft.com/office/drawing/2014/main" id="{359041D3-0F33-4961-90AF-C9C30A6C1485}"/>
              </a:ext>
            </a:extLst>
          </p:cNvPr>
          <p:cNvPicPr>
            <a:picLocks noChangeAspect="1"/>
          </p:cNvPicPr>
          <p:nvPr/>
        </p:nvPicPr>
        <p:blipFill>
          <a:blip r:embed="rId2"/>
          <a:stretch>
            <a:fillRect/>
          </a:stretch>
        </p:blipFill>
        <p:spPr>
          <a:xfrm>
            <a:off x="11233500" y="6429080"/>
            <a:ext cx="958480" cy="428920"/>
          </a:xfrm>
          <a:prstGeom prst="rect">
            <a:avLst/>
          </a:prstGeom>
        </p:spPr>
      </p:pic>
      <p:pic>
        <p:nvPicPr>
          <p:cNvPr id="7" name="Picture 6">
            <a:extLst>
              <a:ext uri="{FF2B5EF4-FFF2-40B4-BE49-F238E27FC236}">
                <a16:creationId xmlns:a16="http://schemas.microsoft.com/office/drawing/2014/main" id="{31146B93-6CFD-47BC-9590-4C92389AAD82}"/>
              </a:ext>
            </a:extLst>
          </p:cNvPr>
          <p:cNvPicPr>
            <a:picLocks noChangeAspect="1"/>
          </p:cNvPicPr>
          <p:nvPr/>
        </p:nvPicPr>
        <p:blipFill>
          <a:blip r:embed="rId3"/>
          <a:stretch>
            <a:fillRect/>
          </a:stretch>
        </p:blipFill>
        <p:spPr>
          <a:xfrm>
            <a:off x="80773" y="830780"/>
            <a:ext cx="7747969" cy="1708663"/>
          </a:xfrm>
          <a:prstGeom prst="rect">
            <a:avLst/>
          </a:prstGeom>
        </p:spPr>
      </p:pic>
      <p:pic>
        <p:nvPicPr>
          <p:cNvPr id="11" name="Picture 10">
            <a:extLst>
              <a:ext uri="{FF2B5EF4-FFF2-40B4-BE49-F238E27FC236}">
                <a16:creationId xmlns:a16="http://schemas.microsoft.com/office/drawing/2014/main" id="{F39DD367-1B3B-4A58-BAC6-365FEBD981B9}"/>
              </a:ext>
            </a:extLst>
          </p:cNvPr>
          <p:cNvPicPr>
            <a:picLocks noChangeAspect="1"/>
          </p:cNvPicPr>
          <p:nvPr/>
        </p:nvPicPr>
        <p:blipFill>
          <a:blip r:embed="rId4"/>
          <a:stretch>
            <a:fillRect/>
          </a:stretch>
        </p:blipFill>
        <p:spPr>
          <a:xfrm>
            <a:off x="64063" y="2568240"/>
            <a:ext cx="7801818" cy="1065248"/>
          </a:xfrm>
          <a:prstGeom prst="rect">
            <a:avLst/>
          </a:prstGeom>
        </p:spPr>
      </p:pic>
      <p:pic>
        <p:nvPicPr>
          <p:cNvPr id="13" name="Picture 12">
            <a:extLst>
              <a:ext uri="{FF2B5EF4-FFF2-40B4-BE49-F238E27FC236}">
                <a16:creationId xmlns:a16="http://schemas.microsoft.com/office/drawing/2014/main" id="{4A12DEBF-00A5-42BD-8DE9-61B857D0264E}"/>
              </a:ext>
            </a:extLst>
          </p:cNvPr>
          <p:cNvPicPr>
            <a:picLocks noChangeAspect="1"/>
          </p:cNvPicPr>
          <p:nvPr/>
        </p:nvPicPr>
        <p:blipFill>
          <a:blip r:embed="rId5"/>
          <a:stretch>
            <a:fillRect/>
          </a:stretch>
        </p:blipFill>
        <p:spPr>
          <a:xfrm>
            <a:off x="7960316" y="830780"/>
            <a:ext cx="2525142" cy="1065248"/>
          </a:xfrm>
          <a:prstGeom prst="rect">
            <a:avLst/>
          </a:prstGeom>
        </p:spPr>
      </p:pic>
      <p:pic>
        <p:nvPicPr>
          <p:cNvPr id="16" name="Picture 15">
            <a:extLst>
              <a:ext uri="{FF2B5EF4-FFF2-40B4-BE49-F238E27FC236}">
                <a16:creationId xmlns:a16="http://schemas.microsoft.com/office/drawing/2014/main" id="{3C5F94DC-5642-47C1-9174-E675FC912509}"/>
              </a:ext>
            </a:extLst>
          </p:cNvPr>
          <p:cNvPicPr>
            <a:picLocks noChangeAspect="1"/>
          </p:cNvPicPr>
          <p:nvPr/>
        </p:nvPicPr>
        <p:blipFill>
          <a:blip r:embed="rId6"/>
          <a:stretch>
            <a:fillRect/>
          </a:stretch>
        </p:blipFill>
        <p:spPr>
          <a:xfrm>
            <a:off x="5374653" y="4197011"/>
            <a:ext cx="3746825" cy="1837355"/>
          </a:xfrm>
          <a:prstGeom prst="rect">
            <a:avLst/>
          </a:prstGeom>
        </p:spPr>
      </p:pic>
      <p:pic>
        <p:nvPicPr>
          <p:cNvPr id="19" name="Picture 18">
            <a:extLst>
              <a:ext uri="{FF2B5EF4-FFF2-40B4-BE49-F238E27FC236}">
                <a16:creationId xmlns:a16="http://schemas.microsoft.com/office/drawing/2014/main" id="{40FAD71D-63E4-4E09-83D7-CBB6FD99C03F}"/>
              </a:ext>
            </a:extLst>
          </p:cNvPr>
          <p:cNvPicPr>
            <a:picLocks noChangeAspect="1"/>
          </p:cNvPicPr>
          <p:nvPr/>
        </p:nvPicPr>
        <p:blipFill>
          <a:blip r:embed="rId7"/>
          <a:stretch>
            <a:fillRect/>
          </a:stretch>
        </p:blipFill>
        <p:spPr>
          <a:xfrm>
            <a:off x="80773" y="5234715"/>
            <a:ext cx="5180760" cy="1563280"/>
          </a:xfrm>
          <a:prstGeom prst="rect">
            <a:avLst/>
          </a:prstGeom>
        </p:spPr>
      </p:pic>
      <p:sp>
        <p:nvSpPr>
          <p:cNvPr id="23" name="TextBox 22">
            <a:extLst>
              <a:ext uri="{FF2B5EF4-FFF2-40B4-BE49-F238E27FC236}">
                <a16:creationId xmlns:a16="http://schemas.microsoft.com/office/drawing/2014/main" id="{6AA1D3EB-8636-48CA-8282-A2EC2F88A436}"/>
              </a:ext>
            </a:extLst>
          </p:cNvPr>
          <p:cNvSpPr txBox="1"/>
          <p:nvPr/>
        </p:nvSpPr>
        <p:spPr>
          <a:xfrm>
            <a:off x="53849" y="3697382"/>
            <a:ext cx="4080123" cy="1477328"/>
          </a:xfrm>
          <a:prstGeom prst="rect">
            <a:avLst/>
          </a:prstGeom>
          <a:noFill/>
        </p:spPr>
        <p:txBody>
          <a:bodyPr wrap="square">
            <a:spAutoFit/>
          </a:bodyPr>
          <a:lstStyle/>
          <a:p>
            <a:r>
              <a:rPr lang="en-US" sz="900" b="1" u="sng" dirty="0">
                <a:solidFill>
                  <a:srgbClr val="FF0000"/>
                </a:solidFill>
                <a:highlight>
                  <a:srgbClr val="FFFF00"/>
                </a:highlight>
              </a:rPr>
              <a:t>NOTE</a:t>
            </a:r>
          </a:p>
          <a:p>
            <a:pPr marL="171450" indent="-171450">
              <a:buFont typeface="Arial" panose="020B0604020202020204" pitchFamily="34" charset="0"/>
              <a:buChar char="•"/>
            </a:pPr>
            <a:endParaRPr lang="en-US" sz="900" dirty="0">
              <a:solidFill>
                <a:srgbClr val="000000"/>
              </a:solidFill>
            </a:endParaRPr>
          </a:p>
          <a:p>
            <a:pPr marL="171450" indent="-171450">
              <a:buFont typeface="Arial" panose="020B0604020202020204" pitchFamily="34" charset="0"/>
              <a:buChar char="•"/>
            </a:pPr>
            <a:r>
              <a:rPr lang="en-US" sz="800" dirty="0">
                <a:solidFill>
                  <a:srgbClr val="000000"/>
                </a:solidFill>
              </a:rPr>
              <a:t>Prior to updating the code repo connection to Github , make sure to create a Github personnel access token &amp; a repo to store sample code files. </a:t>
            </a:r>
          </a:p>
          <a:p>
            <a:pPr marL="171450" indent="-171450">
              <a:buFont typeface="Arial" panose="020B0604020202020204" pitchFamily="34" charset="0"/>
              <a:buChar char="•"/>
            </a:pPr>
            <a:r>
              <a:rPr lang="en-US" sz="800" dirty="0">
                <a:solidFill>
                  <a:srgbClr val="000000"/>
                </a:solidFill>
              </a:rPr>
              <a:t>You can do that by logging into your Github account &amp; going to path as per screenshot below &amp; create a Personnel Access token. Once you have the token created , copy &amp; save with you.</a:t>
            </a:r>
          </a:p>
          <a:p>
            <a:pPr marL="171450" indent="-171450">
              <a:buFont typeface="Arial" panose="020B0604020202020204" pitchFamily="34" charset="0"/>
              <a:buChar char="•"/>
            </a:pPr>
            <a:r>
              <a:rPr lang="en-US" sz="800" dirty="0">
                <a:solidFill>
                  <a:srgbClr val="000000"/>
                </a:solidFill>
              </a:rPr>
              <a:t>Click on Connect to Github &amp; mention the name of the REPO &amp; Branch. Once the details have been added save changes to the CI/CD Pipeline.</a:t>
            </a:r>
          </a:p>
          <a:p>
            <a:pPr marL="171450" indent="-171450">
              <a:buFont typeface="Arial" panose="020B0604020202020204" pitchFamily="34" charset="0"/>
              <a:buChar char="•"/>
            </a:pPr>
            <a:r>
              <a:rPr lang="en-US" sz="800" dirty="0">
                <a:solidFill>
                  <a:srgbClr val="000000"/>
                </a:solidFill>
              </a:rPr>
              <a:t>CI/CD Pipeline then will pick up the code files from the repo &amp; automatically trigger the Pipeline &amp; Automate the Deployment.</a:t>
            </a:r>
          </a:p>
        </p:txBody>
      </p:sp>
      <p:pic>
        <p:nvPicPr>
          <p:cNvPr id="24" name="Picture 23">
            <a:extLst>
              <a:ext uri="{FF2B5EF4-FFF2-40B4-BE49-F238E27FC236}">
                <a16:creationId xmlns:a16="http://schemas.microsoft.com/office/drawing/2014/main" id="{8F5ED1B5-8448-4E05-B61B-DAE195AECFFF}"/>
              </a:ext>
            </a:extLst>
          </p:cNvPr>
          <p:cNvPicPr>
            <a:picLocks noChangeAspect="1"/>
          </p:cNvPicPr>
          <p:nvPr/>
        </p:nvPicPr>
        <p:blipFill>
          <a:blip r:embed="rId8"/>
          <a:stretch>
            <a:fillRect/>
          </a:stretch>
        </p:blipFill>
        <p:spPr>
          <a:xfrm>
            <a:off x="7997455" y="2177088"/>
            <a:ext cx="3657600" cy="1847551"/>
          </a:xfrm>
          <a:prstGeom prst="rect">
            <a:avLst/>
          </a:prstGeom>
        </p:spPr>
      </p:pic>
      <p:pic>
        <p:nvPicPr>
          <p:cNvPr id="4" name="Picture 3">
            <a:extLst>
              <a:ext uri="{FF2B5EF4-FFF2-40B4-BE49-F238E27FC236}">
                <a16:creationId xmlns:a16="http://schemas.microsoft.com/office/drawing/2014/main" id="{1BFE768A-009E-4569-BCFA-62F5DF3DE400}"/>
              </a:ext>
            </a:extLst>
          </p:cNvPr>
          <p:cNvPicPr>
            <a:picLocks noChangeAspect="1"/>
          </p:cNvPicPr>
          <p:nvPr/>
        </p:nvPicPr>
        <p:blipFill>
          <a:blip r:embed="rId9"/>
          <a:stretch>
            <a:fillRect/>
          </a:stretch>
        </p:blipFill>
        <p:spPr>
          <a:xfrm>
            <a:off x="9259771" y="4213118"/>
            <a:ext cx="1270598" cy="630474"/>
          </a:xfrm>
          <a:prstGeom prst="rect">
            <a:avLst/>
          </a:prstGeom>
        </p:spPr>
      </p:pic>
      <p:pic>
        <p:nvPicPr>
          <p:cNvPr id="8" name="Picture 7">
            <a:extLst>
              <a:ext uri="{FF2B5EF4-FFF2-40B4-BE49-F238E27FC236}">
                <a16:creationId xmlns:a16="http://schemas.microsoft.com/office/drawing/2014/main" id="{42AB71EB-CDC3-44F1-875D-536AB0F11534}"/>
              </a:ext>
            </a:extLst>
          </p:cNvPr>
          <p:cNvPicPr>
            <a:picLocks noChangeAspect="1"/>
          </p:cNvPicPr>
          <p:nvPr/>
        </p:nvPicPr>
        <p:blipFill>
          <a:blip r:embed="rId10"/>
          <a:stretch>
            <a:fillRect/>
          </a:stretch>
        </p:blipFill>
        <p:spPr>
          <a:xfrm>
            <a:off x="9237656" y="4899869"/>
            <a:ext cx="2554635" cy="263947"/>
          </a:xfrm>
          <a:prstGeom prst="rect">
            <a:avLst/>
          </a:prstGeom>
        </p:spPr>
      </p:pic>
      <p:pic>
        <p:nvPicPr>
          <p:cNvPr id="10" name="Picture 9">
            <a:extLst>
              <a:ext uri="{FF2B5EF4-FFF2-40B4-BE49-F238E27FC236}">
                <a16:creationId xmlns:a16="http://schemas.microsoft.com/office/drawing/2014/main" id="{131B65BE-40C5-4E60-BB23-8FD734DB6487}"/>
              </a:ext>
            </a:extLst>
          </p:cNvPr>
          <p:cNvPicPr>
            <a:picLocks noChangeAspect="1"/>
          </p:cNvPicPr>
          <p:nvPr/>
        </p:nvPicPr>
        <p:blipFill>
          <a:blip r:embed="rId11"/>
          <a:stretch>
            <a:fillRect/>
          </a:stretch>
        </p:blipFill>
        <p:spPr>
          <a:xfrm>
            <a:off x="2728913" y="2347912"/>
            <a:ext cx="2235918" cy="717897"/>
          </a:xfrm>
          <a:prstGeom prst="rect">
            <a:avLst/>
          </a:prstGeom>
        </p:spPr>
      </p:pic>
      <p:pic>
        <p:nvPicPr>
          <p:cNvPr id="14" name="Picture 13">
            <a:extLst>
              <a:ext uri="{FF2B5EF4-FFF2-40B4-BE49-F238E27FC236}">
                <a16:creationId xmlns:a16="http://schemas.microsoft.com/office/drawing/2014/main" id="{CBD822C9-5A87-4F16-A3EC-55B5C3926F16}"/>
              </a:ext>
            </a:extLst>
          </p:cNvPr>
          <p:cNvPicPr>
            <a:picLocks noChangeAspect="1"/>
          </p:cNvPicPr>
          <p:nvPr/>
        </p:nvPicPr>
        <p:blipFill>
          <a:blip r:embed="rId11"/>
          <a:stretch>
            <a:fillRect/>
          </a:stretch>
        </p:blipFill>
        <p:spPr>
          <a:xfrm>
            <a:off x="9250423" y="5255153"/>
            <a:ext cx="2404632" cy="772067"/>
          </a:xfrm>
          <a:prstGeom prst="rect">
            <a:avLst/>
          </a:prstGeom>
        </p:spPr>
      </p:pic>
    </p:spTree>
    <p:extLst>
      <p:ext uri="{BB962C8B-B14F-4D97-AF65-F5344CB8AC3E}">
        <p14:creationId xmlns:p14="http://schemas.microsoft.com/office/powerpoint/2010/main" val="1795228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49581B35-CB90-7742-8908-EC37B6DE2377}"/>
              </a:ext>
            </a:extLst>
          </p:cNvPr>
          <p:cNvSpPr txBox="1">
            <a:spLocks/>
          </p:cNvSpPr>
          <p:nvPr/>
        </p:nvSpPr>
        <p:spPr>
          <a:xfrm>
            <a:off x="6406791" y="4595419"/>
            <a:ext cx="5327957" cy="1041195"/>
          </a:xfrm>
          <a:prstGeom prst="rect">
            <a:avLst/>
          </a:prstGeom>
        </p:spPr>
        <p:txBody>
          <a:bodyPr/>
          <a:lstStyle>
            <a:lvl1pPr algn="ctr" rtl="0" eaLnBrk="1" fontAlgn="base" hangingPunct="1">
              <a:lnSpc>
                <a:spcPct val="80000"/>
              </a:lnSpc>
              <a:spcBef>
                <a:spcPct val="0"/>
              </a:spcBef>
              <a:spcAft>
                <a:spcPct val="0"/>
              </a:spcAft>
              <a:buFont typeface="Arial" charset="0"/>
              <a:defRPr lang="en-AU" sz="3600"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pPr algn="r"/>
            <a:r>
              <a:rPr lang="en-US" sz="3999" dirty="0"/>
              <a:t>That’s it folks!</a:t>
            </a:r>
          </a:p>
        </p:txBody>
      </p:sp>
      <p:pic>
        <p:nvPicPr>
          <p:cNvPr id="7" name="Picture 6">
            <a:extLst>
              <a:ext uri="{FF2B5EF4-FFF2-40B4-BE49-F238E27FC236}">
                <a16:creationId xmlns:a16="http://schemas.microsoft.com/office/drawing/2014/main" id="{0D7E78C5-1035-45A8-81C2-76CCA20B5819}"/>
              </a:ext>
            </a:extLst>
          </p:cNvPr>
          <p:cNvPicPr>
            <a:picLocks noChangeAspect="1"/>
          </p:cNvPicPr>
          <p:nvPr/>
        </p:nvPicPr>
        <p:blipFill>
          <a:blip r:embed="rId3"/>
          <a:stretch>
            <a:fillRect/>
          </a:stretch>
        </p:blipFill>
        <p:spPr>
          <a:xfrm>
            <a:off x="362483" y="-154976"/>
            <a:ext cx="4571690" cy="685433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C3381E29-0EFA-4395-A70F-9533B3D03BD5}"/>
              </a:ext>
            </a:extLst>
          </p:cNvPr>
          <p:cNvPicPr>
            <a:picLocks noChangeAspect="1"/>
          </p:cNvPicPr>
          <p:nvPr/>
        </p:nvPicPr>
        <p:blipFill>
          <a:blip r:embed="rId4"/>
          <a:stretch>
            <a:fillRect/>
          </a:stretch>
        </p:blipFill>
        <p:spPr>
          <a:xfrm>
            <a:off x="11233500" y="6429080"/>
            <a:ext cx="958480" cy="428920"/>
          </a:xfrm>
          <a:prstGeom prst="rect">
            <a:avLst/>
          </a:prstGeom>
        </p:spPr>
      </p:pic>
    </p:spTree>
    <p:extLst>
      <p:ext uri="{BB962C8B-B14F-4D97-AF65-F5344CB8AC3E}">
        <p14:creationId xmlns:p14="http://schemas.microsoft.com/office/powerpoint/2010/main" val="149853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4448A8-293D-4574-B546-2E27C369A483}"/>
              </a:ext>
            </a:extLst>
          </p:cNvPr>
          <p:cNvSpPr/>
          <p:nvPr/>
        </p:nvSpPr>
        <p:spPr>
          <a:xfrm>
            <a:off x="163201" y="59175"/>
            <a:ext cx="2465675" cy="369332"/>
          </a:xfrm>
          <a:prstGeom prst="rect">
            <a:avLst/>
          </a:prstGeom>
        </p:spPr>
        <p:txBody>
          <a:bodyPr wrap="none">
            <a:spAutoFit/>
          </a:bodyPr>
          <a:lstStyle/>
          <a:p>
            <a:r>
              <a:rPr lang="en-US" b="1" dirty="0">
                <a:solidFill>
                  <a:srgbClr val="FF0000"/>
                </a:solidFill>
              </a:rPr>
              <a:t>Why do I need DevOps?</a:t>
            </a:r>
            <a:endParaRPr lang="en-US" dirty="0">
              <a:solidFill>
                <a:srgbClr val="FF0000"/>
              </a:solidFill>
            </a:endParaRPr>
          </a:p>
        </p:txBody>
      </p:sp>
      <p:pic>
        <p:nvPicPr>
          <p:cNvPr id="8" name="Picture 7">
            <a:extLst>
              <a:ext uri="{FF2B5EF4-FFF2-40B4-BE49-F238E27FC236}">
                <a16:creationId xmlns:a16="http://schemas.microsoft.com/office/drawing/2014/main" id="{472EF59E-55A5-4E1A-9B27-95ABE6FC8EA0}"/>
              </a:ext>
            </a:extLst>
          </p:cNvPr>
          <p:cNvPicPr>
            <a:picLocks noChangeAspect="1"/>
          </p:cNvPicPr>
          <p:nvPr/>
        </p:nvPicPr>
        <p:blipFill>
          <a:blip r:embed="rId2"/>
          <a:stretch>
            <a:fillRect/>
          </a:stretch>
        </p:blipFill>
        <p:spPr>
          <a:xfrm>
            <a:off x="163201" y="1327238"/>
            <a:ext cx="5246906" cy="2301063"/>
          </a:xfrm>
          <a:prstGeom prst="rect">
            <a:avLst/>
          </a:prstGeom>
        </p:spPr>
      </p:pic>
      <p:sp>
        <p:nvSpPr>
          <p:cNvPr id="9" name="Rectangle 8">
            <a:extLst>
              <a:ext uri="{FF2B5EF4-FFF2-40B4-BE49-F238E27FC236}">
                <a16:creationId xmlns:a16="http://schemas.microsoft.com/office/drawing/2014/main" id="{96D0120D-68E4-47A1-99C1-99CD2767316F}"/>
              </a:ext>
            </a:extLst>
          </p:cNvPr>
          <p:cNvSpPr/>
          <p:nvPr/>
        </p:nvSpPr>
        <p:spPr>
          <a:xfrm>
            <a:off x="157779" y="534926"/>
            <a:ext cx="7717728" cy="400110"/>
          </a:xfrm>
          <a:prstGeom prst="rect">
            <a:avLst/>
          </a:prstGeom>
        </p:spPr>
        <p:txBody>
          <a:bodyPr wrap="square">
            <a:spAutoFit/>
          </a:bodyPr>
          <a:lstStyle/>
          <a:p>
            <a:r>
              <a:rPr lang="en-US" sz="1000" dirty="0">
                <a:solidFill>
                  <a:srgbClr val="000000"/>
                </a:solidFill>
              </a:rPr>
              <a:t>Prior to DevOps change release frequency was all manual efforts with low &amp; slow process, Development and Operations worked separately to serve business demands, having completely opposite mindsets &amp; largely used to apply waterfall SDLC Concepts rather than Agile process.</a:t>
            </a:r>
            <a:endParaRPr lang="en-US" sz="1000" dirty="0"/>
          </a:p>
        </p:txBody>
      </p:sp>
      <p:pic>
        <p:nvPicPr>
          <p:cNvPr id="10" name="Picture 9">
            <a:extLst>
              <a:ext uri="{FF2B5EF4-FFF2-40B4-BE49-F238E27FC236}">
                <a16:creationId xmlns:a16="http://schemas.microsoft.com/office/drawing/2014/main" id="{C7C92087-146C-4374-905D-FE4628C2A8E3}"/>
              </a:ext>
            </a:extLst>
          </p:cNvPr>
          <p:cNvPicPr>
            <a:picLocks noChangeAspect="1"/>
          </p:cNvPicPr>
          <p:nvPr/>
        </p:nvPicPr>
        <p:blipFill>
          <a:blip r:embed="rId3"/>
          <a:stretch>
            <a:fillRect/>
          </a:stretch>
        </p:blipFill>
        <p:spPr>
          <a:xfrm>
            <a:off x="5596381" y="1493948"/>
            <a:ext cx="2612900" cy="1967641"/>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6AFBEE0A-0FA6-42DD-88AF-F4DCB6D78957}"/>
              </a:ext>
            </a:extLst>
          </p:cNvPr>
          <p:cNvPicPr>
            <a:picLocks noChangeAspect="1"/>
          </p:cNvPicPr>
          <p:nvPr/>
        </p:nvPicPr>
        <p:blipFill>
          <a:blip r:embed="rId4"/>
          <a:stretch>
            <a:fillRect/>
          </a:stretch>
        </p:blipFill>
        <p:spPr>
          <a:xfrm>
            <a:off x="11233500" y="6429080"/>
            <a:ext cx="958480" cy="428920"/>
          </a:xfrm>
          <a:prstGeom prst="rect">
            <a:avLst/>
          </a:prstGeom>
        </p:spPr>
      </p:pic>
      <p:pic>
        <p:nvPicPr>
          <p:cNvPr id="13" name="Picture 12">
            <a:extLst>
              <a:ext uri="{FF2B5EF4-FFF2-40B4-BE49-F238E27FC236}">
                <a16:creationId xmlns:a16="http://schemas.microsoft.com/office/drawing/2014/main" id="{B1EAEF6B-C14A-428A-9A23-28C0ADE7C853}"/>
              </a:ext>
            </a:extLst>
          </p:cNvPr>
          <p:cNvPicPr>
            <a:picLocks noChangeAspect="1"/>
          </p:cNvPicPr>
          <p:nvPr/>
        </p:nvPicPr>
        <p:blipFill>
          <a:blip r:embed="rId5"/>
          <a:stretch>
            <a:fillRect/>
          </a:stretch>
        </p:blipFill>
        <p:spPr>
          <a:xfrm>
            <a:off x="5528289" y="4819031"/>
            <a:ext cx="3825686" cy="1749705"/>
          </a:xfrm>
          <a:prstGeom prst="rect">
            <a:avLst/>
          </a:prstGeom>
        </p:spPr>
      </p:pic>
      <p:pic>
        <p:nvPicPr>
          <p:cNvPr id="14" name="Picture 13">
            <a:extLst>
              <a:ext uri="{FF2B5EF4-FFF2-40B4-BE49-F238E27FC236}">
                <a16:creationId xmlns:a16="http://schemas.microsoft.com/office/drawing/2014/main" id="{5C492557-22D7-41F6-8B1B-5731AC18C666}"/>
              </a:ext>
            </a:extLst>
          </p:cNvPr>
          <p:cNvPicPr>
            <a:picLocks noChangeAspect="1"/>
          </p:cNvPicPr>
          <p:nvPr/>
        </p:nvPicPr>
        <p:blipFill>
          <a:blip r:embed="rId6"/>
          <a:stretch>
            <a:fillRect/>
          </a:stretch>
        </p:blipFill>
        <p:spPr>
          <a:xfrm>
            <a:off x="8465598" y="2319521"/>
            <a:ext cx="3336578" cy="1153309"/>
          </a:xfrm>
          <a:prstGeom prst="rect">
            <a:avLst/>
          </a:prstGeom>
        </p:spPr>
      </p:pic>
      <p:pic>
        <p:nvPicPr>
          <p:cNvPr id="15" name="Picture 14">
            <a:extLst>
              <a:ext uri="{FF2B5EF4-FFF2-40B4-BE49-F238E27FC236}">
                <a16:creationId xmlns:a16="http://schemas.microsoft.com/office/drawing/2014/main" id="{D6F4DD67-4548-4734-B993-7CD701A24CA6}"/>
              </a:ext>
            </a:extLst>
          </p:cNvPr>
          <p:cNvPicPr>
            <a:picLocks noChangeAspect="1"/>
          </p:cNvPicPr>
          <p:nvPr/>
        </p:nvPicPr>
        <p:blipFill>
          <a:blip r:embed="rId7"/>
          <a:stretch>
            <a:fillRect/>
          </a:stretch>
        </p:blipFill>
        <p:spPr>
          <a:xfrm>
            <a:off x="157779" y="4303943"/>
            <a:ext cx="5246906" cy="2264793"/>
          </a:xfrm>
          <a:prstGeom prst="rect">
            <a:avLst/>
          </a:prstGeom>
        </p:spPr>
      </p:pic>
      <p:sp>
        <p:nvSpPr>
          <p:cNvPr id="16" name="TextBox 15">
            <a:extLst>
              <a:ext uri="{FF2B5EF4-FFF2-40B4-BE49-F238E27FC236}">
                <a16:creationId xmlns:a16="http://schemas.microsoft.com/office/drawing/2014/main" id="{D53F72A6-D79E-4D40-BF4F-41ACC18306EF}"/>
              </a:ext>
            </a:extLst>
          </p:cNvPr>
          <p:cNvSpPr txBox="1"/>
          <p:nvPr/>
        </p:nvSpPr>
        <p:spPr>
          <a:xfrm>
            <a:off x="98214" y="3903833"/>
            <a:ext cx="7281332" cy="400110"/>
          </a:xfrm>
          <a:prstGeom prst="rect">
            <a:avLst/>
          </a:prstGeom>
          <a:noFill/>
        </p:spPr>
        <p:txBody>
          <a:bodyPr wrap="square">
            <a:spAutoFit/>
          </a:bodyPr>
          <a:lstStyle/>
          <a:p>
            <a:r>
              <a:rPr lang="en-US" sz="1000" dirty="0">
                <a:solidFill>
                  <a:srgbClr val="000000"/>
                </a:solidFill>
              </a:rPr>
              <a:t>Today business wants to release on demand. With DevOps, both functions continuously collaborate to align business demands within the software delivery lifecycle.</a:t>
            </a:r>
            <a:endParaRPr lang="en-US" sz="1000" dirty="0"/>
          </a:p>
        </p:txBody>
      </p:sp>
    </p:spTree>
    <p:extLst>
      <p:ext uri="{BB962C8B-B14F-4D97-AF65-F5344CB8AC3E}">
        <p14:creationId xmlns:p14="http://schemas.microsoft.com/office/powerpoint/2010/main" val="1278371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168895" y="281039"/>
            <a:ext cx="3699218" cy="369332"/>
          </a:xfrm>
          <a:prstGeom prst="rect">
            <a:avLst/>
          </a:prstGeom>
        </p:spPr>
        <p:txBody>
          <a:bodyPr wrap="none">
            <a:spAutoFit/>
          </a:bodyPr>
          <a:lstStyle/>
          <a:p>
            <a:r>
              <a:rPr lang="en-US" b="1" dirty="0">
                <a:solidFill>
                  <a:srgbClr val="FF0000"/>
                </a:solidFill>
              </a:rPr>
              <a:t>What is needed for DevOps to work?</a:t>
            </a:r>
            <a:endParaRPr lang="en-US" dirty="0">
              <a:solidFill>
                <a:srgbClr val="FF0000"/>
              </a:solidFill>
            </a:endParaRPr>
          </a:p>
        </p:txBody>
      </p:sp>
      <p:sp>
        <p:nvSpPr>
          <p:cNvPr id="8" name="Rectangle 7">
            <a:extLst>
              <a:ext uri="{FF2B5EF4-FFF2-40B4-BE49-F238E27FC236}">
                <a16:creationId xmlns:a16="http://schemas.microsoft.com/office/drawing/2014/main" id="{72990DA3-F9C5-4BBC-A3F7-4C1C18BFDE13}"/>
              </a:ext>
            </a:extLst>
          </p:cNvPr>
          <p:cNvSpPr/>
          <p:nvPr/>
        </p:nvSpPr>
        <p:spPr>
          <a:xfrm>
            <a:off x="168895" y="983689"/>
            <a:ext cx="11614610" cy="646331"/>
          </a:xfrm>
          <a:prstGeom prst="rect">
            <a:avLst/>
          </a:prstGeom>
        </p:spPr>
        <p:txBody>
          <a:bodyPr wrap="square">
            <a:spAutoFit/>
          </a:bodyPr>
          <a:lstStyle/>
          <a:p>
            <a:r>
              <a:rPr lang="en-US" dirty="0"/>
              <a:t>The DevOps operating model is structured along People, Process and Technology, each dimension is necessary for successful DevOps</a:t>
            </a:r>
            <a:endParaRPr lang="en-US" sz="1400" dirty="0"/>
          </a:p>
        </p:txBody>
      </p:sp>
      <p:pic>
        <p:nvPicPr>
          <p:cNvPr id="5" name="Picture 4">
            <a:extLst>
              <a:ext uri="{FF2B5EF4-FFF2-40B4-BE49-F238E27FC236}">
                <a16:creationId xmlns:a16="http://schemas.microsoft.com/office/drawing/2014/main" id="{7B042CAC-8569-4FE6-AC4D-CDE0A0233AC0}"/>
              </a:ext>
            </a:extLst>
          </p:cNvPr>
          <p:cNvPicPr>
            <a:picLocks noChangeAspect="1"/>
          </p:cNvPicPr>
          <p:nvPr/>
        </p:nvPicPr>
        <p:blipFill>
          <a:blip r:embed="rId2"/>
          <a:stretch>
            <a:fillRect/>
          </a:stretch>
        </p:blipFill>
        <p:spPr>
          <a:xfrm>
            <a:off x="168895" y="2173499"/>
            <a:ext cx="10379699" cy="468450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7A7DBAFF-40F8-465C-8F07-464A7711000A}"/>
              </a:ext>
            </a:extLst>
          </p:cNvPr>
          <p:cNvPicPr>
            <a:picLocks noChangeAspect="1"/>
          </p:cNvPicPr>
          <p:nvPr/>
        </p:nvPicPr>
        <p:blipFill>
          <a:blip r:embed="rId3"/>
          <a:stretch>
            <a:fillRect/>
          </a:stretch>
        </p:blipFill>
        <p:spPr>
          <a:xfrm>
            <a:off x="11233500" y="6429080"/>
            <a:ext cx="958480" cy="428920"/>
          </a:xfrm>
          <a:prstGeom prst="rect">
            <a:avLst/>
          </a:prstGeom>
        </p:spPr>
      </p:pic>
    </p:spTree>
    <p:extLst>
      <p:ext uri="{BB962C8B-B14F-4D97-AF65-F5344CB8AC3E}">
        <p14:creationId xmlns:p14="http://schemas.microsoft.com/office/powerpoint/2010/main" val="246283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245897-BDA3-4B06-B18D-41E9EA3143A1}"/>
              </a:ext>
            </a:extLst>
          </p:cNvPr>
          <p:cNvSpPr/>
          <p:nvPr/>
        </p:nvSpPr>
        <p:spPr>
          <a:xfrm>
            <a:off x="245467" y="-322739"/>
            <a:ext cx="9623404" cy="12572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dirty="0">
                <a:latin typeface="+mj-lt"/>
                <a:ea typeface="+mj-ea"/>
                <a:cs typeface="+mj-cs"/>
              </a:rPr>
              <a:t>CALMS Model</a:t>
            </a:r>
          </a:p>
        </p:txBody>
      </p:sp>
      <p:pic>
        <p:nvPicPr>
          <p:cNvPr id="15" name="Picture 14" descr="A screenshot of a cell phone&#10;&#10;Description automatically generated">
            <a:extLst>
              <a:ext uri="{FF2B5EF4-FFF2-40B4-BE49-F238E27FC236}">
                <a16:creationId xmlns:a16="http://schemas.microsoft.com/office/drawing/2014/main" id="{BE93944F-7FFC-48C2-A63C-EB04BB43F535}"/>
              </a:ext>
            </a:extLst>
          </p:cNvPr>
          <p:cNvPicPr>
            <a:picLocks noChangeAspect="1"/>
          </p:cNvPicPr>
          <p:nvPr/>
        </p:nvPicPr>
        <p:blipFill>
          <a:blip r:embed="rId2"/>
          <a:stretch>
            <a:fillRect/>
          </a:stretch>
        </p:blipFill>
        <p:spPr>
          <a:xfrm>
            <a:off x="377046" y="2100155"/>
            <a:ext cx="3837818" cy="2657689"/>
          </a:xfrm>
          <a:prstGeom prst="rect">
            <a:avLst/>
          </a:prstGeom>
          <a:effectLst>
            <a:outerShdw blurRad="406400" dist="317500" dir="5400000" sx="89000" sy="89000" rotWithShape="0">
              <a:prstClr val="black">
                <a:alpha val="15000"/>
              </a:prstClr>
            </a:outerShdw>
          </a:effectLst>
        </p:spPr>
      </p:pic>
      <p:sp>
        <p:nvSpPr>
          <p:cNvPr id="2" name="Rectangle 1">
            <a:extLst>
              <a:ext uri="{FF2B5EF4-FFF2-40B4-BE49-F238E27FC236}">
                <a16:creationId xmlns:a16="http://schemas.microsoft.com/office/drawing/2014/main" id="{E8A71264-1ED0-4878-8B9C-37B0204A3D02}"/>
              </a:ext>
            </a:extLst>
          </p:cNvPr>
          <p:cNvSpPr/>
          <p:nvPr/>
        </p:nvSpPr>
        <p:spPr>
          <a:xfrm>
            <a:off x="2623300" y="2831617"/>
            <a:ext cx="4116830" cy="1811130"/>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b="0" i="0" dirty="0">
              <a:solidFill>
                <a:srgbClr val="080808"/>
              </a:solidFill>
              <a:effectLst/>
              <a:latin typeface="+mj-lt"/>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8F69D419-B216-4AB1-A2F4-C3D4F76AF66E}"/>
              </a:ext>
            </a:extLst>
          </p:cNvPr>
          <p:cNvPicPr>
            <a:picLocks noChangeAspect="1"/>
          </p:cNvPicPr>
          <p:nvPr/>
        </p:nvPicPr>
        <p:blipFill>
          <a:blip r:embed="rId3"/>
          <a:stretch>
            <a:fillRect/>
          </a:stretch>
        </p:blipFill>
        <p:spPr>
          <a:xfrm>
            <a:off x="10921975" y="6292129"/>
            <a:ext cx="1269719" cy="568199"/>
          </a:xfrm>
          <a:prstGeom prst="rect">
            <a:avLst/>
          </a:prstGeom>
        </p:spPr>
      </p:pic>
      <p:pic>
        <p:nvPicPr>
          <p:cNvPr id="7" name="Picture 6">
            <a:extLst>
              <a:ext uri="{FF2B5EF4-FFF2-40B4-BE49-F238E27FC236}">
                <a16:creationId xmlns:a16="http://schemas.microsoft.com/office/drawing/2014/main" id="{0B0BE6ED-4603-4CD4-B4AD-2DCFA93FF3C1}"/>
              </a:ext>
            </a:extLst>
          </p:cNvPr>
          <p:cNvPicPr>
            <a:picLocks noChangeAspect="1"/>
          </p:cNvPicPr>
          <p:nvPr/>
        </p:nvPicPr>
        <p:blipFill>
          <a:blip r:embed="rId4"/>
          <a:stretch>
            <a:fillRect/>
          </a:stretch>
        </p:blipFill>
        <p:spPr>
          <a:xfrm>
            <a:off x="4737555" y="1830575"/>
            <a:ext cx="7191393" cy="3411520"/>
          </a:xfrm>
          <a:prstGeom prst="rect">
            <a:avLst/>
          </a:prstGeom>
        </p:spPr>
      </p:pic>
      <p:sp>
        <p:nvSpPr>
          <p:cNvPr id="8" name="Rectangle 7">
            <a:extLst>
              <a:ext uri="{FF2B5EF4-FFF2-40B4-BE49-F238E27FC236}">
                <a16:creationId xmlns:a16="http://schemas.microsoft.com/office/drawing/2014/main" id="{673D3426-1F72-4F2B-9CBE-48325BD1249B}"/>
              </a:ext>
            </a:extLst>
          </p:cNvPr>
          <p:cNvSpPr/>
          <p:nvPr/>
        </p:nvSpPr>
        <p:spPr>
          <a:xfrm>
            <a:off x="4824813" y="1046561"/>
            <a:ext cx="2956450" cy="369332"/>
          </a:xfrm>
          <a:prstGeom prst="rect">
            <a:avLst/>
          </a:prstGeom>
        </p:spPr>
        <p:txBody>
          <a:bodyPr wrap="none">
            <a:spAutoFit/>
          </a:bodyPr>
          <a:lstStyle/>
          <a:p>
            <a:r>
              <a:rPr lang="en-US" b="1" dirty="0">
                <a:solidFill>
                  <a:srgbClr val="FF0000"/>
                </a:solidFill>
              </a:rPr>
              <a:t>Where is DevOps applicable?</a:t>
            </a:r>
            <a:endParaRPr lang="en-US" dirty="0">
              <a:solidFill>
                <a:srgbClr val="FF0000"/>
              </a:solidFill>
            </a:endParaRPr>
          </a:p>
        </p:txBody>
      </p:sp>
      <p:sp>
        <p:nvSpPr>
          <p:cNvPr id="11" name="TextBox 10">
            <a:extLst>
              <a:ext uri="{FF2B5EF4-FFF2-40B4-BE49-F238E27FC236}">
                <a16:creationId xmlns:a16="http://schemas.microsoft.com/office/drawing/2014/main" id="{B90BC2C2-6F34-4319-8BD4-A5BD86D4921A}"/>
              </a:ext>
            </a:extLst>
          </p:cNvPr>
          <p:cNvSpPr txBox="1"/>
          <p:nvPr/>
        </p:nvSpPr>
        <p:spPr>
          <a:xfrm>
            <a:off x="4824813" y="1377012"/>
            <a:ext cx="6097162" cy="246221"/>
          </a:xfrm>
          <a:prstGeom prst="rect">
            <a:avLst/>
          </a:prstGeom>
          <a:noFill/>
        </p:spPr>
        <p:txBody>
          <a:bodyPr wrap="square">
            <a:spAutoFit/>
          </a:bodyPr>
          <a:lstStyle/>
          <a:p>
            <a:r>
              <a:rPr lang="en-US" sz="1000" dirty="0">
                <a:solidFill>
                  <a:srgbClr val="000000"/>
                </a:solidFill>
              </a:rPr>
              <a:t>Several indicators help to determine if DevOps is applicable for your organization</a:t>
            </a:r>
            <a:endParaRPr lang="en-US" sz="1000" dirty="0"/>
          </a:p>
        </p:txBody>
      </p:sp>
    </p:spTree>
    <p:extLst>
      <p:ext uri="{BB962C8B-B14F-4D97-AF65-F5344CB8AC3E}">
        <p14:creationId xmlns:p14="http://schemas.microsoft.com/office/powerpoint/2010/main" val="59640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100000" y="-253925"/>
            <a:ext cx="7375456"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latin typeface="+mj-lt"/>
                <a:ea typeface="+mj-ea"/>
                <a:cs typeface="+mj-cs"/>
              </a:rPr>
              <a:t>DevOps Lifecycle &amp; Release Management Process</a:t>
            </a:r>
          </a:p>
        </p:txBody>
      </p:sp>
      <p:pic>
        <p:nvPicPr>
          <p:cNvPr id="7" name="Picture 6">
            <a:extLst>
              <a:ext uri="{FF2B5EF4-FFF2-40B4-BE49-F238E27FC236}">
                <a16:creationId xmlns:a16="http://schemas.microsoft.com/office/drawing/2014/main" id="{602913C0-2574-497B-9F2C-C5B53B9A725B}"/>
              </a:ext>
            </a:extLst>
          </p:cNvPr>
          <p:cNvPicPr>
            <a:picLocks noChangeAspect="1"/>
          </p:cNvPicPr>
          <p:nvPr/>
        </p:nvPicPr>
        <p:blipFill>
          <a:blip r:embed="rId2"/>
          <a:stretch>
            <a:fillRect/>
          </a:stretch>
        </p:blipFill>
        <p:spPr>
          <a:xfrm>
            <a:off x="222220" y="1495133"/>
            <a:ext cx="1879764" cy="1312086"/>
          </a:xfrm>
          <a:prstGeom prst="rect">
            <a:avLst/>
          </a:prstGeom>
        </p:spPr>
      </p:pic>
      <p:pic>
        <p:nvPicPr>
          <p:cNvPr id="8" name="Picture 7">
            <a:extLst>
              <a:ext uri="{FF2B5EF4-FFF2-40B4-BE49-F238E27FC236}">
                <a16:creationId xmlns:a16="http://schemas.microsoft.com/office/drawing/2014/main" id="{D94FCF43-2233-4AD2-9463-2D2003532A75}"/>
              </a:ext>
            </a:extLst>
          </p:cNvPr>
          <p:cNvPicPr>
            <a:picLocks noChangeAspect="1"/>
          </p:cNvPicPr>
          <p:nvPr/>
        </p:nvPicPr>
        <p:blipFill>
          <a:blip r:embed="rId3"/>
          <a:stretch>
            <a:fillRect/>
          </a:stretch>
        </p:blipFill>
        <p:spPr>
          <a:xfrm>
            <a:off x="222220" y="1012560"/>
            <a:ext cx="1323975" cy="371475"/>
          </a:xfrm>
          <a:prstGeom prst="rect">
            <a:avLst/>
          </a:prstGeom>
        </p:spPr>
      </p:pic>
      <p:pic>
        <p:nvPicPr>
          <p:cNvPr id="3" name="Picture 2">
            <a:extLst>
              <a:ext uri="{FF2B5EF4-FFF2-40B4-BE49-F238E27FC236}">
                <a16:creationId xmlns:a16="http://schemas.microsoft.com/office/drawing/2014/main" id="{B2494199-C71D-4E3B-A01F-59FCED107A9A}"/>
              </a:ext>
            </a:extLst>
          </p:cNvPr>
          <p:cNvPicPr>
            <a:picLocks noChangeAspect="1"/>
          </p:cNvPicPr>
          <p:nvPr/>
        </p:nvPicPr>
        <p:blipFill>
          <a:blip r:embed="rId4"/>
          <a:stretch>
            <a:fillRect/>
          </a:stretch>
        </p:blipFill>
        <p:spPr>
          <a:xfrm>
            <a:off x="100000" y="4176083"/>
            <a:ext cx="5725008" cy="2373567"/>
          </a:xfrm>
          <a:prstGeom prst="rect">
            <a:avLst/>
          </a:prstGeom>
        </p:spPr>
      </p:pic>
      <p:pic>
        <p:nvPicPr>
          <p:cNvPr id="9" name="Picture 8">
            <a:extLst>
              <a:ext uri="{FF2B5EF4-FFF2-40B4-BE49-F238E27FC236}">
                <a16:creationId xmlns:a16="http://schemas.microsoft.com/office/drawing/2014/main" id="{0A4FC0BE-C436-4ECA-97BF-1777DB95072D}"/>
              </a:ext>
            </a:extLst>
          </p:cNvPr>
          <p:cNvPicPr>
            <a:picLocks noChangeAspect="1"/>
          </p:cNvPicPr>
          <p:nvPr/>
        </p:nvPicPr>
        <p:blipFill>
          <a:blip r:embed="rId5"/>
          <a:stretch>
            <a:fillRect/>
          </a:stretch>
        </p:blipFill>
        <p:spPr>
          <a:xfrm>
            <a:off x="6366994" y="4041234"/>
            <a:ext cx="4682148" cy="2387846"/>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82949B88-00AE-4100-B393-55189C08A1D6}"/>
              </a:ext>
            </a:extLst>
          </p:cNvPr>
          <p:cNvPicPr>
            <a:picLocks noChangeAspect="1"/>
          </p:cNvPicPr>
          <p:nvPr/>
        </p:nvPicPr>
        <p:blipFill>
          <a:blip r:embed="rId6"/>
          <a:stretch>
            <a:fillRect/>
          </a:stretch>
        </p:blipFill>
        <p:spPr>
          <a:xfrm>
            <a:off x="11233500" y="6429080"/>
            <a:ext cx="958480" cy="428920"/>
          </a:xfrm>
          <a:prstGeom prst="rect">
            <a:avLst/>
          </a:prstGeom>
        </p:spPr>
      </p:pic>
      <p:pic>
        <p:nvPicPr>
          <p:cNvPr id="10" name="Picture 9">
            <a:extLst>
              <a:ext uri="{FF2B5EF4-FFF2-40B4-BE49-F238E27FC236}">
                <a16:creationId xmlns:a16="http://schemas.microsoft.com/office/drawing/2014/main" id="{DABE1620-FC0A-456E-9BFD-A93D59758C96}"/>
              </a:ext>
            </a:extLst>
          </p:cNvPr>
          <p:cNvPicPr>
            <a:picLocks noChangeAspect="1"/>
          </p:cNvPicPr>
          <p:nvPr/>
        </p:nvPicPr>
        <p:blipFill>
          <a:blip r:embed="rId7"/>
          <a:stretch>
            <a:fillRect/>
          </a:stretch>
        </p:blipFill>
        <p:spPr>
          <a:xfrm>
            <a:off x="5532916" y="739385"/>
            <a:ext cx="6179824" cy="2823581"/>
          </a:xfrm>
          <a:prstGeom prst="rect">
            <a:avLst/>
          </a:prstGeom>
        </p:spPr>
      </p:pic>
      <p:sp>
        <p:nvSpPr>
          <p:cNvPr id="12" name="TextBox 11">
            <a:extLst>
              <a:ext uri="{FF2B5EF4-FFF2-40B4-BE49-F238E27FC236}">
                <a16:creationId xmlns:a16="http://schemas.microsoft.com/office/drawing/2014/main" id="{756C3034-D9BC-4A6C-A99F-129554DC75FC}"/>
              </a:ext>
            </a:extLst>
          </p:cNvPr>
          <p:cNvSpPr txBox="1"/>
          <p:nvPr/>
        </p:nvSpPr>
        <p:spPr>
          <a:xfrm>
            <a:off x="2153478" y="1435498"/>
            <a:ext cx="3028121" cy="861774"/>
          </a:xfrm>
          <a:prstGeom prst="rect">
            <a:avLst/>
          </a:prstGeom>
          <a:noFill/>
        </p:spPr>
        <p:txBody>
          <a:bodyPr wrap="square">
            <a:spAutoFit/>
          </a:bodyPr>
          <a:lstStyle/>
          <a:p>
            <a:r>
              <a:rPr lang="en-US" sz="1000" dirty="0"/>
              <a:t>The DevOps model is significantly different from the traditional IT model.</a:t>
            </a:r>
          </a:p>
          <a:p>
            <a:endParaRPr lang="en-US" sz="1000" dirty="0"/>
          </a:p>
          <a:p>
            <a:r>
              <a:rPr lang="en-US" sz="1000" dirty="0"/>
              <a:t>DevOps integrates the application lifecycle into an end-to-end, iterative process.</a:t>
            </a:r>
          </a:p>
        </p:txBody>
      </p:sp>
    </p:spTree>
    <p:extLst>
      <p:ext uri="{BB962C8B-B14F-4D97-AF65-F5344CB8AC3E}">
        <p14:creationId xmlns:p14="http://schemas.microsoft.com/office/powerpoint/2010/main" val="284936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EAE90E-570C-4B37-9DE4-8651121FCDCD}"/>
              </a:ext>
            </a:extLst>
          </p:cNvPr>
          <p:cNvSpPr/>
          <p:nvPr/>
        </p:nvSpPr>
        <p:spPr>
          <a:xfrm>
            <a:off x="94584" y="74324"/>
            <a:ext cx="8764493" cy="480131"/>
          </a:xfrm>
          <a:prstGeom prst="rect">
            <a:avLst/>
          </a:prstGeom>
        </p:spPr>
        <p:txBody>
          <a:bodyPr wrap="square">
            <a:spAutoFit/>
          </a:bodyPr>
          <a:lstStyle/>
          <a:p>
            <a:pPr>
              <a:lnSpc>
                <a:spcPct val="90000"/>
              </a:lnSpc>
              <a:spcBef>
                <a:spcPct val="0"/>
              </a:spcBef>
              <a:spcAft>
                <a:spcPts val="600"/>
              </a:spcAft>
            </a:pPr>
            <a:r>
              <a:rPr lang="en-US" sz="2800" b="1" dirty="0">
                <a:latin typeface="+mj-lt"/>
                <a:ea typeface="+mj-ea"/>
                <a:cs typeface="+mj-cs"/>
              </a:rPr>
              <a:t>DevOps Lifecycle &amp; Release Management Process</a:t>
            </a:r>
          </a:p>
        </p:txBody>
      </p:sp>
      <p:sp>
        <p:nvSpPr>
          <p:cNvPr id="2" name="Rectangle 1">
            <a:extLst>
              <a:ext uri="{FF2B5EF4-FFF2-40B4-BE49-F238E27FC236}">
                <a16:creationId xmlns:a16="http://schemas.microsoft.com/office/drawing/2014/main" id="{DA082F6C-0ED9-41F8-9183-2FD7961E7377}"/>
              </a:ext>
            </a:extLst>
          </p:cNvPr>
          <p:cNvSpPr/>
          <p:nvPr/>
        </p:nvSpPr>
        <p:spPr>
          <a:xfrm>
            <a:off x="149254" y="949393"/>
            <a:ext cx="2969916" cy="369332"/>
          </a:xfrm>
          <a:prstGeom prst="rect">
            <a:avLst/>
          </a:prstGeom>
        </p:spPr>
        <p:txBody>
          <a:bodyPr wrap="none">
            <a:spAutoFit/>
          </a:bodyPr>
          <a:lstStyle/>
          <a:p>
            <a:r>
              <a:rPr lang="en-US" b="1" dirty="0">
                <a:solidFill>
                  <a:srgbClr val="FF0000"/>
                </a:solidFill>
              </a:rPr>
              <a:t>DevOps Process | CI/CD Flow</a:t>
            </a:r>
            <a:endParaRPr lang="en-US" dirty="0">
              <a:solidFill>
                <a:srgbClr val="FF0000"/>
              </a:solidFill>
            </a:endParaRPr>
          </a:p>
        </p:txBody>
      </p:sp>
      <p:sp>
        <p:nvSpPr>
          <p:cNvPr id="3" name="Rectangle 2">
            <a:extLst>
              <a:ext uri="{FF2B5EF4-FFF2-40B4-BE49-F238E27FC236}">
                <a16:creationId xmlns:a16="http://schemas.microsoft.com/office/drawing/2014/main" id="{76FED26C-B23D-4096-BBEC-5935C8335E8B}"/>
              </a:ext>
            </a:extLst>
          </p:cNvPr>
          <p:cNvSpPr/>
          <p:nvPr/>
        </p:nvSpPr>
        <p:spPr>
          <a:xfrm>
            <a:off x="9671114" y="182045"/>
            <a:ext cx="2033827" cy="369332"/>
          </a:xfrm>
          <a:prstGeom prst="rect">
            <a:avLst/>
          </a:prstGeom>
        </p:spPr>
        <p:txBody>
          <a:bodyPr wrap="none">
            <a:spAutoFit/>
          </a:bodyPr>
          <a:lstStyle/>
          <a:p>
            <a:r>
              <a:rPr lang="en-US" dirty="0"/>
              <a:t>DevOps dimensions</a:t>
            </a:r>
            <a:endParaRPr lang="en-US" sz="1600" dirty="0"/>
          </a:p>
        </p:txBody>
      </p:sp>
      <p:sp>
        <p:nvSpPr>
          <p:cNvPr id="8" name="Rectangle 7">
            <a:extLst>
              <a:ext uri="{FF2B5EF4-FFF2-40B4-BE49-F238E27FC236}">
                <a16:creationId xmlns:a16="http://schemas.microsoft.com/office/drawing/2014/main" id="{72990DA3-F9C5-4BBC-A3F7-4C1C18BFDE13}"/>
              </a:ext>
            </a:extLst>
          </p:cNvPr>
          <p:cNvSpPr/>
          <p:nvPr/>
        </p:nvSpPr>
        <p:spPr>
          <a:xfrm>
            <a:off x="168895" y="1356660"/>
            <a:ext cx="11614610" cy="523220"/>
          </a:xfrm>
          <a:prstGeom prst="rect">
            <a:avLst/>
          </a:prstGeom>
        </p:spPr>
        <p:txBody>
          <a:bodyPr wrap="square">
            <a:spAutoFit/>
          </a:bodyPr>
          <a:lstStyle/>
          <a:p>
            <a:r>
              <a:rPr lang="en-US" sz="1400" dirty="0"/>
              <a:t>A CI/CD Pipeline can be built in various ways considering the desired tooling patterns, covering the same functional flow with different tools and integrations between them.</a:t>
            </a:r>
          </a:p>
        </p:txBody>
      </p:sp>
      <p:pic>
        <p:nvPicPr>
          <p:cNvPr id="6" name="Picture 5">
            <a:extLst>
              <a:ext uri="{FF2B5EF4-FFF2-40B4-BE49-F238E27FC236}">
                <a16:creationId xmlns:a16="http://schemas.microsoft.com/office/drawing/2014/main" id="{612D245B-ADDD-41C7-8EF6-58C47C0CBDC7}"/>
              </a:ext>
            </a:extLst>
          </p:cNvPr>
          <p:cNvPicPr>
            <a:picLocks noChangeAspect="1"/>
          </p:cNvPicPr>
          <p:nvPr/>
        </p:nvPicPr>
        <p:blipFill>
          <a:blip r:embed="rId2"/>
          <a:stretch>
            <a:fillRect/>
          </a:stretch>
        </p:blipFill>
        <p:spPr>
          <a:xfrm>
            <a:off x="215278" y="2138367"/>
            <a:ext cx="8246235" cy="2064706"/>
          </a:xfrm>
          <a:prstGeom prst="rect">
            <a:avLst/>
          </a:prstGeom>
        </p:spPr>
      </p:pic>
      <p:pic>
        <p:nvPicPr>
          <p:cNvPr id="7" name="Picture 6">
            <a:extLst>
              <a:ext uri="{FF2B5EF4-FFF2-40B4-BE49-F238E27FC236}">
                <a16:creationId xmlns:a16="http://schemas.microsoft.com/office/drawing/2014/main" id="{416BEA5E-9D4C-4D0C-B9AD-5460DC72B432}"/>
              </a:ext>
            </a:extLst>
          </p:cNvPr>
          <p:cNvPicPr>
            <a:picLocks noChangeAspect="1"/>
          </p:cNvPicPr>
          <p:nvPr/>
        </p:nvPicPr>
        <p:blipFill>
          <a:blip r:embed="rId3"/>
          <a:stretch>
            <a:fillRect/>
          </a:stretch>
        </p:blipFill>
        <p:spPr>
          <a:xfrm>
            <a:off x="5607396" y="4992872"/>
            <a:ext cx="4311858" cy="1683083"/>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87F75FC-F02C-4257-BBAE-C368CBBD0282}"/>
              </a:ext>
            </a:extLst>
          </p:cNvPr>
          <p:cNvPicPr>
            <a:picLocks noChangeAspect="1"/>
          </p:cNvPicPr>
          <p:nvPr/>
        </p:nvPicPr>
        <p:blipFill>
          <a:blip r:embed="rId4"/>
          <a:stretch>
            <a:fillRect/>
          </a:stretch>
        </p:blipFill>
        <p:spPr>
          <a:xfrm>
            <a:off x="11233500" y="6429080"/>
            <a:ext cx="958480" cy="428920"/>
          </a:xfrm>
          <a:prstGeom prst="rect">
            <a:avLst/>
          </a:prstGeom>
        </p:spPr>
      </p:pic>
      <p:pic>
        <p:nvPicPr>
          <p:cNvPr id="11" name="Picture 10">
            <a:extLst>
              <a:ext uri="{FF2B5EF4-FFF2-40B4-BE49-F238E27FC236}">
                <a16:creationId xmlns:a16="http://schemas.microsoft.com/office/drawing/2014/main" id="{EC2DE162-61A9-49D9-897C-E307AB9FA5D7}"/>
              </a:ext>
            </a:extLst>
          </p:cNvPr>
          <p:cNvPicPr>
            <a:picLocks noChangeAspect="1"/>
          </p:cNvPicPr>
          <p:nvPr/>
        </p:nvPicPr>
        <p:blipFill>
          <a:blip r:embed="rId5"/>
          <a:stretch>
            <a:fillRect/>
          </a:stretch>
        </p:blipFill>
        <p:spPr>
          <a:xfrm>
            <a:off x="9426604" y="2250212"/>
            <a:ext cx="2498627" cy="2647194"/>
          </a:xfrm>
          <a:prstGeom prst="rect">
            <a:avLst/>
          </a:prstGeom>
        </p:spPr>
      </p:pic>
      <p:pic>
        <p:nvPicPr>
          <p:cNvPr id="12" name="Picture 11">
            <a:extLst>
              <a:ext uri="{FF2B5EF4-FFF2-40B4-BE49-F238E27FC236}">
                <a16:creationId xmlns:a16="http://schemas.microsoft.com/office/drawing/2014/main" id="{8A5E7A25-5B67-4823-A7D6-B69BAE691441}"/>
              </a:ext>
            </a:extLst>
          </p:cNvPr>
          <p:cNvPicPr>
            <a:picLocks noChangeAspect="1"/>
          </p:cNvPicPr>
          <p:nvPr/>
        </p:nvPicPr>
        <p:blipFill>
          <a:blip r:embed="rId6"/>
          <a:stretch>
            <a:fillRect/>
          </a:stretch>
        </p:blipFill>
        <p:spPr>
          <a:xfrm>
            <a:off x="341410" y="4376031"/>
            <a:ext cx="4808429" cy="2423014"/>
          </a:xfrm>
          <a:prstGeom prst="rect">
            <a:avLst/>
          </a:prstGeom>
        </p:spPr>
      </p:pic>
    </p:spTree>
    <p:extLst>
      <p:ext uri="{BB962C8B-B14F-4D97-AF65-F5344CB8AC3E}">
        <p14:creationId xmlns:p14="http://schemas.microsoft.com/office/powerpoint/2010/main" val="337828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198115" y="192603"/>
            <a:ext cx="1871538" cy="369332"/>
          </a:xfrm>
          <a:prstGeom prst="rect">
            <a:avLst/>
          </a:prstGeom>
        </p:spPr>
        <p:txBody>
          <a:bodyPr wrap="none">
            <a:spAutoFit/>
          </a:bodyPr>
          <a:lstStyle/>
          <a:p>
            <a:r>
              <a:rPr lang="en-US" b="1" dirty="0">
                <a:solidFill>
                  <a:srgbClr val="FF0000"/>
                </a:solidFill>
              </a:rPr>
              <a:t>DevOps Practice’s</a:t>
            </a:r>
            <a:endParaRPr lang="en-US" dirty="0">
              <a:solidFill>
                <a:srgbClr val="FF0000"/>
              </a:solidFill>
            </a:endParaRPr>
          </a:p>
        </p:txBody>
      </p:sp>
      <p:sp>
        <p:nvSpPr>
          <p:cNvPr id="5" name="Rectangle 4">
            <a:extLst>
              <a:ext uri="{FF2B5EF4-FFF2-40B4-BE49-F238E27FC236}">
                <a16:creationId xmlns:a16="http://schemas.microsoft.com/office/drawing/2014/main" id="{475B69EC-C9F2-4B95-A268-7259DF574920}"/>
              </a:ext>
            </a:extLst>
          </p:cNvPr>
          <p:cNvSpPr/>
          <p:nvPr/>
        </p:nvSpPr>
        <p:spPr>
          <a:xfrm>
            <a:off x="263979" y="1679417"/>
            <a:ext cx="5137580" cy="4616648"/>
          </a:xfrm>
          <a:prstGeom prst="rect">
            <a:avLst/>
          </a:prstGeom>
        </p:spPr>
        <p:txBody>
          <a:bodyPr wrap="square">
            <a:spAutoFit/>
          </a:bodyPr>
          <a:lstStyle/>
          <a:p>
            <a:r>
              <a:rPr lang="en-US" sz="1400" b="1" u="sng" dirty="0">
                <a:solidFill>
                  <a:srgbClr val="51565E"/>
                </a:solidFill>
              </a:rPr>
              <a:t>Continuous Integration/Continuous Delivery</a:t>
            </a:r>
            <a:r>
              <a:rPr lang="en-US" sz="1400" dirty="0">
                <a:solidFill>
                  <a:srgbClr val="51565E"/>
                </a:solidFill>
              </a:rPr>
              <a:t>. CI/CD pipelines are the lifeblood of the DevOps philosophy. Continuous integration means building and regularly validating the project by updating code changes at set intervals. Continuous delivery builds off CI by automatically deploying code in the production environment.</a:t>
            </a:r>
          </a:p>
          <a:p>
            <a:pPr>
              <a:buFont typeface="Arial" panose="020B0604020202020204" pitchFamily="34" charset="0"/>
              <a:buChar char="•"/>
            </a:pPr>
            <a:endParaRPr lang="en-US" sz="1400" dirty="0">
              <a:solidFill>
                <a:srgbClr val="51565E"/>
              </a:solidFill>
            </a:endParaRPr>
          </a:p>
          <a:p>
            <a:r>
              <a:rPr lang="en-US" sz="1400" b="1" u="sng" dirty="0"/>
              <a:t>Microservices</a:t>
            </a:r>
            <a:r>
              <a:rPr lang="en-US" sz="1400" dirty="0">
                <a:solidFill>
                  <a:srgbClr val="51565E"/>
                </a:solidFill>
              </a:rPr>
              <a:t>. Build and deploy a microservices architecture using container or serverless computing.</a:t>
            </a:r>
          </a:p>
          <a:p>
            <a:pPr>
              <a:buFont typeface="Arial" panose="020B0604020202020204" pitchFamily="34" charset="0"/>
              <a:buChar char="•"/>
            </a:pPr>
            <a:endParaRPr lang="en-US" sz="1400" dirty="0">
              <a:solidFill>
                <a:srgbClr val="51565E"/>
              </a:solidFill>
            </a:endParaRPr>
          </a:p>
          <a:p>
            <a:r>
              <a:rPr lang="en-US" sz="1400" b="1" u="sng" dirty="0">
                <a:solidFill>
                  <a:srgbClr val="51565E"/>
                </a:solidFill>
              </a:rPr>
              <a:t>Infrastructure as Code</a:t>
            </a:r>
            <a:r>
              <a:rPr lang="en-US" sz="1400" dirty="0">
                <a:solidFill>
                  <a:srgbClr val="51565E"/>
                </a:solidFill>
              </a:rPr>
              <a:t>. This practice provisions and manages your cloud resources by writing a template file that is machine consumable and human-readable. </a:t>
            </a:r>
          </a:p>
          <a:p>
            <a:pPr>
              <a:buFont typeface="Arial" panose="020B0604020202020204" pitchFamily="34" charset="0"/>
              <a:buChar char="•"/>
            </a:pPr>
            <a:endParaRPr lang="en-US" sz="1400" dirty="0">
              <a:solidFill>
                <a:srgbClr val="51565E"/>
              </a:solidFill>
            </a:endParaRPr>
          </a:p>
          <a:p>
            <a:r>
              <a:rPr lang="en-US" sz="1400" b="1" u="sng" dirty="0">
                <a:solidFill>
                  <a:srgbClr val="51565E"/>
                </a:solidFill>
              </a:rPr>
              <a:t>Monitoring and Logging</a:t>
            </a:r>
            <a:r>
              <a:rPr lang="en-US" sz="1400" dirty="0">
                <a:solidFill>
                  <a:srgbClr val="51565E"/>
                </a:solidFill>
              </a:rPr>
              <a:t>. All system activity needs to be monitored and recorded to assure that events get triggered at the right time, and also to correct anything that isn't performing well.</a:t>
            </a:r>
          </a:p>
          <a:p>
            <a:pPr>
              <a:buFont typeface="Arial" panose="020B0604020202020204" pitchFamily="34" charset="0"/>
              <a:buChar char="•"/>
            </a:pPr>
            <a:endParaRPr lang="en-US" sz="1400" dirty="0">
              <a:solidFill>
                <a:srgbClr val="51565E"/>
              </a:solidFill>
            </a:endParaRPr>
          </a:p>
          <a:p>
            <a:r>
              <a:rPr lang="en-US" sz="1400" b="1" u="sng" dirty="0">
                <a:solidFill>
                  <a:srgbClr val="51565E"/>
                </a:solidFill>
              </a:rPr>
              <a:t>Communication and Collaboration</a:t>
            </a:r>
            <a:r>
              <a:rPr lang="en-US" sz="1400" dirty="0">
                <a:solidFill>
                  <a:srgbClr val="51565E"/>
                </a:solidFill>
              </a:rPr>
              <a:t>. Every team and department needs to be on board with the project and stay informed. Additionally, there needs to be a forum to share useful feedback that may shape the course of the project.</a:t>
            </a:r>
            <a:endParaRPr lang="en-US" sz="1400" b="0" i="0" dirty="0">
              <a:solidFill>
                <a:srgbClr val="51565E"/>
              </a:solidFill>
              <a:effectLst/>
            </a:endParaRPr>
          </a:p>
        </p:txBody>
      </p:sp>
      <p:pic>
        <p:nvPicPr>
          <p:cNvPr id="7" name="Picture 6">
            <a:extLst>
              <a:ext uri="{FF2B5EF4-FFF2-40B4-BE49-F238E27FC236}">
                <a16:creationId xmlns:a16="http://schemas.microsoft.com/office/drawing/2014/main" id="{E12342F2-85B1-4265-B417-60D8094AFE96}"/>
              </a:ext>
            </a:extLst>
          </p:cNvPr>
          <p:cNvPicPr>
            <a:picLocks noChangeAspect="1"/>
          </p:cNvPicPr>
          <p:nvPr/>
        </p:nvPicPr>
        <p:blipFill>
          <a:blip r:embed="rId2"/>
          <a:stretch>
            <a:fillRect/>
          </a:stretch>
        </p:blipFill>
        <p:spPr>
          <a:xfrm>
            <a:off x="5532848" y="1679417"/>
            <a:ext cx="3408071" cy="2072526"/>
          </a:xfrm>
          <a:prstGeom prst="rect">
            <a:avLst/>
          </a:prstGeom>
        </p:spPr>
      </p:pic>
      <p:pic>
        <p:nvPicPr>
          <p:cNvPr id="8" name="Picture 7">
            <a:extLst>
              <a:ext uri="{FF2B5EF4-FFF2-40B4-BE49-F238E27FC236}">
                <a16:creationId xmlns:a16="http://schemas.microsoft.com/office/drawing/2014/main" id="{4488132E-7F44-4526-A459-070B0347EFF9}"/>
              </a:ext>
            </a:extLst>
          </p:cNvPr>
          <p:cNvPicPr>
            <a:picLocks noChangeAspect="1"/>
          </p:cNvPicPr>
          <p:nvPr/>
        </p:nvPicPr>
        <p:blipFill>
          <a:blip r:embed="rId3"/>
          <a:stretch>
            <a:fillRect/>
          </a:stretch>
        </p:blipFill>
        <p:spPr>
          <a:xfrm>
            <a:off x="5532848" y="3879278"/>
            <a:ext cx="2855813" cy="2072526"/>
          </a:xfrm>
          <a:prstGeom prst="rect">
            <a:avLst/>
          </a:prstGeom>
        </p:spPr>
      </p:pic>
      <p:pic>
        <p:nvPicPr>
          <p:cNvPr id="14" name="Picture 13">
            <a:extLst>
              <a:ext uri="{FF2B5EF4-FFF2-40B4-BE49-F238E27FC236}">
                <a16:creationId xmlns:a16="http://schemas.microsoft.com/office/drawing/2014/main" id="{04E67AF1-E2CC-4BFA-8416-7932928112A7}"/>
              </a:ext>
            </a:extLst>
          </p:cNvPr>
          <p:cNvPicPr>
            <a:picLocks noChangeAspect="1"/>
          </p:cNvPicPr>
          <p:nvPr/>
        </p:nvPicPr>
        <p:blipFill>
          <a:blip r:embed="rId4"/>
          <a:stretch>
            <a:fillRect/>
          </a:stretch>
        </p:blipFill>
        <p:spPr>
          <a:xfrm>
            <a:off x="9359259" y="3071614"/>
            <a:ext cx="2249247" cy="2173101"/>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9E96B27C-2AC0-4F03-9395-8C7C7B155639}"/>
              </a:ext>
            </a:extLst>
          </p:cNvPr>
          <p:cNvPicPr>
            <a:picLocks noChangeAspect="1"/>
          </p:cNvPicPr>
          <p:nvPr/>
        </p:nvPicPr>
        <p:blipFill>
          <a:blip r:embed="rId5"/>
          <a:stretch>
            <a:fillRect/>
          </a:stretch>
        </p:blipFill>
        <p:spPr>
          <a:xfrm>
            <a:off x="11233500" y="6429080"/>
            <a:ext cx="958480" cy="428920"/>
          </a:xfrm>
          <a:prstGeom prst="rect">
            <a:avLst/>
          </a:prstGeom>
        </p:spPr>
      </p:pic>
    </p:spTree>
    <p:extLst>
      <p:ext uri="{BB962C8B-B14F-4D97-AF65-F5344CB8AC3E}">
        <p14:creationId xmlns:p14="http://schemas.microsoft.com/office/powerpoint/2010/main" val="258099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82F6C-0ED9-41F8-9183-2FD7961E7377}"/>
              </a:ext>
            </a:extLst>
          </p:cNvPr>
          <p:cNvSpPr/>
          <p:nvPr/>
        </p:nvSpPr>
        <p:spPr>
          <a:xfrm>
            <a:off x="162083" y="0"/>
            <a:ext cx="2675412" cy="369332"/>
          </a:xfrm>
          <a:prstGeom prst="rect">
            <a:avLst/>
          </a:prstGeom>
        </p:spPr>
        <p:txBody>
          <a:bodyPr wrap="none">
            <a:spAutoFit/>
          </a:bodyPr>
          <a:lstStyle/>
          <a:p>
            <a:r>
              <a:rPr lang="en-US" b="1" dirty="0">
                <a:solidFill>
                  <a:srgbClr val="FF0000"/>
                </a:solidFill>
              </a:rPr>
              <a:t>DevOps with Agile | SDLC </a:t>
            </a:r>
            <a:endParaRPr lang="en-US" dirty="0">
              <a:solidFill>
                <a:srgbClr val="FF0000"/>
              </a:solidFill>
            </a:endParaRPr>
          </a:p>
        </p:txBody>
      </p:sp>
      <p:pic>
        <p:nvPicPr>
          <p:cNvPr id="5" name="Picture 4" descr="A picture containing drawing&#10;&#10;Description automatically generated">
            <a:extLst>
              <a:ext uri="{FF2B5EF4-FFF2-40B4-BE49-F238E27FC236}">
                <a16:creationId xmlns:a16="http://schemas.microsoft.com/office/drawing/2014/main" id="{71D22689-3674-4D15-BF6A-2F54B92CC449}"/>
              </a:ext>
            </a:extLst>
          </p:cNvPr>
          <p:cNvPicPr>
            <a:picLocks noChangeAspect="1"/>
          </p:cNvPicPr>
          <p:nvPr/>
        </p:nvPicPr>
        <p:blipFill>
          <a:blip r:embed="rId2"/>
          <a:stretch>
            <a:fillRect/>
          </a:stretch>
        </p:blipFill>
        <p:spPr>
          <a:xfrm>
            <a:off x="11233500" y="6429080"/>
            <a:ext cx="958480" cy="428920"/>
          </a:xfrm>
          <a:prstGeom prst="rect">
            <a:avLst/>
          </a:prstGeom>
        </p:spPr>
      </p:pic>
      <p:pic>
        <p:nvPicPr>
          <p:cNvPr id="6" name="Picture 5">
            <a:extLst>
              <a:ext uri="{FF2B5EF4-FFF2-40B4-BE49-F238E27FC236}">
                <a16:creationId xmlns:a16="http://schemas.microsoft.com/office/drawing/2014/main" id="{77AA2C29-4131-4F07-8509-B40CB30B4105}"/>
              </a:ext>
            </a:extLst>
          </p:cNvPr>
          <p:cNvPicPr>
            <a:picLocks noChangeAspect="1"/>
          </p:cNvPicPr>
          <p:nvPr/>
        </p:nvPicPr>
        <p:blipFill>
          <a:blip r:embed="rId3"/>
          <a:stretch>
            <a:fillRect/>
          </a:stretch>
        </p:blipFill>
        <p:spPr>
          <a:xfrm>
            <a:off x="6391357" y="5295577"/>
            <a:ext cx="2972979" cy="1393835"/>
          </a:xfrm>
          <a:prstGeom prst="rect">
            <a:avLst/>
          </a:prstGeom>
        </p:spPr>
      </p:pic>
      <p:pic>
        <p:nvPicPr>
          <p:cNvPr id="8" name="Picture 7">
            <a:extLst>
              <a:ext uri="{FF2B5EF4-FFF2-40B4-BE49-F238E27FC236}">
                <a16:creationId xmlns:a16="http://schemas.microsoft.com/office/drawing/2014/main" id="{C486A00C-E8C9-47FA-BDB9-6A1FDD7F4344}"/>
              </a:ext>
            </a:extLst>
          </p:cNvPr>
          <p:cNvPicPr>
            <a:picLocks noChangeAspect="1"/>
          </p:cNvPicPr>
          <p:nvPr/>
        </p:nvPicPr>
        <p:blipFill>
          <a:blip r:embed="rId4"/>
          <a:stretch>
            <a:fillRect/>
          </a:stretch>
        </p:blipFill>
        <p:spPr>
          <a:xfrm>
            <a:off x="6321515" y="928055"/>
            <a:ext cx="5143616" cy="2388237"/>
          </a:xfrm>
          <a:prstGeom prst="rect">
            <a:avLst/>
          </a:prstGeom>
        </p:spPr>
      </p:pic>
      <p:pic>
        <p:nvPicPr>
          <p:cNvPr id="10" name="Picture 9">
            <a:extLst>
              <a:ext uri="{FF2B5EF4-FFF2-40B4-BE49-F238E27FC236}">
                <a16:creationId xmlns:a16="http://schemas.microsoft.com/office/drawing/2014/main" id="{B9A5B5EB-C6E0-4236-ACFF-2A4F9D73275E}"/>
              </a:ext>
            </a:extLst>
          </p:cNvPr>
          <p:cNvPicPr>
            <a:picLocks noChangeAspect="1"/>
          </p:cNvPicPr>
          <p:nvPr/>
        </p:nvPicPr>
        <p:blipFill>
          <a:blip r:embed="rId5"/>
          <a:stretch>
            <a:fillRect/>
          </a:stretch>
        </p:blipFill>
        <p:spPr>
          <a:xfrm>
            <a:off x="301957" y="820347"/>
            <a:ext cx="5498688" cy="5217305"/>
          </a:xfrm>
          <a:prstGeom prst="rect">
            <a:avLst/>
          </a:prstGeom>
        </p:spPr>
      </p:pic>
      <p:pic>
        <p:nvPicPr>
          <p:cNvPr id="12" name="Picture 11">
            <a:extLst>
              <a:ext uri="{FF2B5EF4-FFF2-40B4-BE49-F238E27FC236}">
                <a16:creationId xmlns:a16="http://schemas.microsoft.com/office/drawing/2014/main" id="{891D1BA8-2F35-4144-9F7D-5FD0C020171C}"/>
              </a:ext>
            </a:extLst>
          </p:cNvPr>
          <p:cNvPicPr>
            <a:picLocks noChangeAspect="1"/>
          </p:cNvPicPr>
          <p:nvPr/>
        </p:nvPicPr>
        <p:blipFill>
          <a:blip r:embed="rId6"/>
          <a:stretch>
            <a:fillRect/>
          </a:stretch>
        </p:blipFill>
        <p:spPr>
          <a:xfrm>
            <a:off x="6321515" y="3541709"/>
            <a:ext cx="4187873" cy="1528451"/>
          </a:xfrm>
          <a:prstGeom prst="rect">
            <a:avLst/>
          </a:prstGeom>
        </p:spPr>
      </p:pic>
    </p:spTree>
    <p:extLst>
      <p:ext uri="{BB962C8B-B14F-4D97-AF65-F5344CB8AC3E}">
        <p14:creationId xmlns:p14="http://schemas.microsoft.com/office/powerpoint/2010/main" val="2373276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1229</Words>
  <Application>Microsoft Office PowerPoint</Application>
  <PresentationFormat>Widescreen</PresentationFormat>
  <Paragraphs>127</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Amazon Ember</vt:lpstr>
      <vt:lpstr>Arial</vt:lpstr>
      <vt:lpstr>Arial Black</vt:lpstr>
      <vt:lpstr>Calibri</vt:lpstr>
      <vt:lpstr>Calibri Light</vt:lpstr>
      <vt:lpstr>fell</vt:lpstr>
      <vt:lpstr>medium-content-serif-font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Pathy, Varun</dc:creator>
  <cp:lastModifiedBy>Kumar, Neeraj</cp:lastModifiedBy>
  <cp:revision>137</cp:revision>
  <dcterms:created xsi:type="dcterms:W3CDTF">2021-06-05T12:54:11Z</dcterms:created>
  <dcterms:modified xsi:type="dcterms:W3CDTF">2022-01-19T18:16:59Z</dcterms:modified>
</cp:coreProperties>
</file>